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25"/>
  </p:notesMasterIdLst>
  <p:sldIdLst>
    <p:sldId id="256" r:id="rId2"/>
    <p:sldId id="280" r:id="rId3"/>
    <p:sldId id="257" r:id="rId4"/>
    <p:sldId id="285" r:id="rId5"/>
    <p:sldId id="284" r:id="rId6"/>
    <p:sldId id="287" r:id="rId7"/>
    <p:sldId id="286" r:id="rId8"/>
    <p:sldId id="261" r:id="rId9"/>
    <p:sldId id="268" r:id="rId10"/>
    <p:sldId id="283" r:id="rId11"/>
    <p:sldId id="265" r:id="rId12"/>
    <p:sldId id="264" r:id="rId13"/>
    <p:sldId id="270" r:id="rId14"/>
    <p:sldId id="275" r:id="rId15"/>
    <p:sldId id="274" r:id="rId16"/>
    <p:sldId id="263" r:id="rId17"/>
    <p:sldId id="276" r:id="rId18"/>
    <p:sldId id="272" r:id="rId19"/>
    <p:sldId id="279" r:id="rId20"/>
    <p:sldId id="271" r:id="rId21"/>
    <p:sldId id="269" r:id="rId22"/>
    <p:sldId id="266" r:id="rId23"/>
    <p:sldId id="28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235" autoAdjust="0"/>
    <p:restoredTop sz="94660"/>
  </p:normalViewPr>
  <p:slideViewPr>
    <p:cSldViewPr snapToGrid="0">
      <p:cViewPr>
        <p:scale>
          <a:sx n="125" d="100"/>
          <a:sy n="125" d="100"/>
        </p:scale>
        <p:origin x="246" y="-318"/>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image" Target="../media/image11.png"/></Relationships>
</file>

<file path=ppt/media/hdphoto1.wdp>
</file>

<file path=ppt/media/hdphoto2.wdp>
</file>

<file path=ppt/media/image1.png>
</file>

<file path=ppt/media/image10.png>
</file>

<file path=ppt/media/image10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6CEAB6-832D-4011-8EE9-AD96829849F2}" type="datetimeFigureOut">
              <a:rPr lang="en-US" smtClean="0"/>
              <a:t>9/14/2018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F857A6-0480-4C05-893E-1256961C2F5A}" type="slidenum">
              <a:rPr lang="en-US" smtClean="0"/>
              <a:t>‹#›</a:t>
            </a:fld>
            <a:endParaRPr lang="en-US"/>
          </a:p>
        </p:txBody>
      </p:sp>
    </p:spTree>
    <p:extLst>
      <p:ext uri="{BB962C8B-B14F-4D97-AF65-F5344CB8AC3E}">
        <p14:creationId xmlns:p14="http://schemas.microsoft.com/office/powerpoint/2010/main" val="38905327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ciencedirect.com/science/article/pii/S0169131715001684#f0015"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smtClean="0"/>
              <a:t>https://www.slideshare.net/Arabianpetroleum/ceplerley-lecture</a:t>
            </a:r>
            <a:endParaRPr lang="nb-NO" dirty="0"/>
          </a:p>
        </p:txBody>
      </p:sp>
      <p:sp>
        <p:nvSpPr>
          <p:cNvPr id="4" name="Slide Number Placeholder 3"/>
          <p:cNvSpPr>
            <a:spLocks noGrp="1"/>
          </p:cNvSpPr>
          <p:nvPr>
            <p:ph type="sldNum" sz="quarter" idx="10"/>
          </p:nvPr>
        </p:nvSpPr>
        <p:spPr/>
        <p:txBody>
          <a:bodyPr/>
          <a:lstStyle/>
          <a:p>
            <a:fld id="{39F857A6-0480-4C05-893E-1256961C2F5A}" type="slidenum">
              <a:rPr lang="en-US" smtClean="0"/>
              <a:t>3</a:t>
            </a:fld>
            <a:endParaRPr lang="en-US"/>
          </a:p>
        </p:txBody>
      </p:sp>
    </p:spTree>
    <p:extLst>
      <p:ext uri="{BB962C8B-B14F-4D97-AF65-F5344CB8AC3E}">
        <p14:creationId xmlns:p14="http://schemas.microsoft.com/office/powerpoint/2010/main" val="20452796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t>Soil and Water Chemistry: An Integrative Approach, Second Edition, Av Michael E. Essington, p86</a:t>
            </a:r>
          </a:p>
          <a:p>
            <a:r>
              <a:rPr lang="en-US" sz="1200" b="0" i="0" kern="1200" dirty="0" smtClean="0">
                <a:solidFill>
                  <a:schemeClr val="tx1"/>
                </a:solidFill>
                <a:effectLst/>
                <a:latin typeface="+mn-lt"/>
                <a:ea typeface="+mn-ea"/>
                <a:cs typeface="+mn-cs"/>
              </a:rPr>
              <a:t>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stress on the plane of the apical oxygen, lying in the middle of the unit layer, is hardly affected by the interlayer water molecules. To compensate this stress, Hal adopts both a rotation of the tetrahedron and a rolling of the unit layer (</a:t>
            </a:r>
            <a:r>
              <a:rPr lang="en-US" sz="1200" b="0" i="0" u="none" strike="noStrike" kern="1200" dirty="0" smtClean="0">
                <a:solidFill>
                  <a:schemeClr val="tx1"/>
                </a:solidFill>
                <a:effectLst/>
                <a:latin typeface="+mn-lt"/>
                <a:ea typeface="+mn-ea"/>
                <a:cs typeface="+mn-cs"/>
                <a:hlinkClick r:id="rId3"/>
              </a:rPr>
              <a:t>Fig. 2</a:t>
            </a:r>
            <a:r>
              <a:rPr lang="en-US" sz="1200" b="0" i="0" kern="1200" dirty="0" smtClean="0">
                <a:solidFill>
                  <a:schemeClr val="tx1"/>
                </a:solidFill>
                <a:effectLst/>
                <a:latin typeface="+mn-lt"/>
                <a:ea typeface="+mn-ea"/>
                <a:cs typeface="+mn-cs"/>
              </a:rPr>
              <a:t>) to correct the mismatch between the plane of the apical oxygen and the plane of the inner hydroxyl and merges them into a single plane. In the rotation mechanism, </a:t>
            </a:r>
            <a:endParaRPr lang="nb-NO" dirty="0"/>
          </a:p>
        </p:txBody>
      </p:sp>
      <p:sp>
        <p:nvSpPr>
          <p:cNvPr id="4" name="Slide Number Placeholder 3"/>
          <p:cNvSpPr>
            <a:spLocks noGrp="1"/>
          </p:cNvSpPr>
          <p:nvPr>
            <p:ph type="sldNum" sz="quarter" idx="10"/>
          </p:nvPr>
        </p:nvSpPr>
        <p:spPr/>
        <p:txBody>
          <a:bodyPr/>
          <a:lstStyle/>
          <a:p>
            <a:fld id="{39F857A6-0480-4C05-893E-1256961C2F5A}" type="slidenum">
              <a:rPr lang="en-US" smtClean="0"/>
              <a:t>6</a:t>
            </a:fld>
            <a:endParaRPr lang="en-US"/>
          </a:p>
        </p:txBody>
      </p:sp>
    </p:spTree>
    <p:extLst>
      <p:ext uri="{BB962C8B-B14F-4D97-AF65-F5344CB8AC3E}">
        <p14:creationId xmlns:p14="http://schemas.microsoft.com/office/powerpoint/2010/main" val="379221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smtClean="0"/>
              <a:t>https://www.weizmann.ac.il/sb/faculty_pages/Levy/sites/weizmann.ac.il.sb.faculty_pages.Levy/files/Molecular_dynamics_simulation.pdf</a:t>
            </a:r>
            <a:endParaRPr lang="nb-NO" dirty="0"/>
          </a:p>
        </p:txBody>
      </p:sp>
      <p:sp>
        <p:nvSpPr>
          <p:cNvPr id="4" name="Slide Number Placeholder 3"/>
          <p:cNvSpPr>
            <a:spLocks noGrp="1"/>
          </p:cNvSpPr>
          <p:nvPr>
            <p:ph type="sldNum" sz="quarter" idx="10"/>
          </p:nvPr>
        </p:nvSpPr>
        <p:spPr/>
        <p:txBody>
          <a:bodyPr/>
          <a:lstStyle/>
          <a:p>
            <a:fld id="{39F857A6-0480-4C05-893E-1256961C2F5A}" type="slidenum">
              <a:rPr lang="en-US" smtClean="0"/>
              <a:t>7</a:t>
            </a:fld>
            <a:endParaRPr lang="en-US"/>
          </a:p>
        </p:txBody>
      </p:sp>
    </p:spTree>
    <p:extLst>
      <p:ext uri="{BB962C8B-B14F-4D97-AF65-F5344CB8AC3E}">
        <p14:creationId xmlns:p14="http://schemas.microsoft.com/office/powerpoint/2010/main" val="1706083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t>https://www.sciencedirect.com/science/article/pii/S1387181115004904, </a:t>
            </a:r>
            <a:r>
              <a:rPr lang="en-US" sz="1200" dirty="0" err="1" smtClean="0"/>
              <a:t>sep</a:t>
            </a:r>
            <a:r>
              <a:rPr lang="en-US" sz="1200" dirty="0" smtClean="0"/>
              <a:t> 2018</a:t>
            </a:r>
          </a:p>
          <a:p>
            <a:endParaRPr lang="nb-NO" dirty="0"/>
          </a:p>
        </p:txBody>
      </p:sp>
      <p:sp>
        <p:nvSpPr>
          <p:cNvPr id="4" name="Slide Number Placeholder 3"/>
          <p:cNvSpPr>
            <a:spLocks noGrp="1"/>
          </p:cNvSpPr>
          <p:nvPr>
            <p:ph type="sldNum" sz="quarter" idx="10"/>
          </p:nvPr>
        </p:nvSpPr>
        <p:spPr/>
        <p:txBody>
          <a:bodyPr/>
          <a:lstStyle/>
          <a:p>
            <a:fld id="{39F857A6-0480-4C05-893E-1256961C2F5A}" type="slidenum">
              <a:rPr lang="en-US" smtClean="0"/>
              <a:t>8</a:t>
            </a:fld>
            <a:endParaRPr lang="en-US"/>
          </a:p>
        </p:txBody>
      </p:sp>
    </p:spTree>
    <p:extLst>
      <p:ext uri="{BB962C8B-B14F-4D97-AF65-F5344CB8AC3E}">
        <p14:creationId xmlns:p14="http://schemas.microsoft.com/office/powerpoint/2010/main" val="245243745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028" name="Picture 4" descr="https://www.eng.ed.ac.uk/sites/eng.ed.ac.uk/files/images/news/CNTwater.png"/>
          <p:cNvPicPr>
            <a:picLocks noChangeAspect="1" noChangeArrowheads="1"/>
          </p:cNvPicPr>
          <p:nvPr userDrawn="1"/>
        </p:nvPicPr>
        <p:blipFill>
          <a:blip r:embed="rId2">
            <a:extLst>
              <a:ext uri="{BEBA8EAE-BF5A-486C-A8C5-ECC9F3942E4B}">
                <a14:imgProps xmlns:a14="http://schemas.microsoft.com/office/drawing/2010/main">
                  <a14:imgLayer r:embed="rId3">
                    <a14:imgEffect>
                      <a14:colorTemperature colorTemp="5300"/>
                    </a14:imgEffect>
                    <a14:imgEffect>
                      <a14:saturation sat="33000"/>
                    </a14:imgEffect>
                  </a14:imgLayer>
                </a14:imgProps>
              </a:ext>
              <a:ext uri="{28A0092B-C50C-407E-A947-70E740481C1C}">
                <a14:useLocalDpi xmlns:a14="http://schemas.microsoft.com/office/drawing/2010/main" val="0"/>
              </a:ext>
            </a:extLst>
          </a:blip>
          <a:srcRect/>
          <a:stretch>
            <a:fillRect/>
          </a:stretch>
        </p:blipFill>
        <p:spPr bwMode="auto">
          <a:xfrm>
            <a:off x="7101133" y="-139700"/>
            <a:ext cx="5715000" cy="7115175"/>
          </a:xfrm>
          <a:prstGeom prst="rect">
            <a:avLst/>
          </a:prstGeom>
          <a:ln>
            <a:noFill/>
          </a:ln>
          <a:effectLst>
            <a:softEdge rad="190500"/>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6C7E9FE-DC2F-49AA-8958-575E64B1C97D}"/>
              </a:ext>
            </a:extLst>
          </p:cNvPr>
          <p:cNvSpPr>
            <a:spLocks noGrp="1"/>
          </p:cNvSpPr>
          <p:nvPr>
            <p:ph type="ctrTitle"/>
          </p:nvPr>
        </p:nvSpPr>
        <p:spPr>
          <a:xfrm>
            <a:off x="195775" y="2358020"/>
            <a:ext cx="7957625" cy="1695231"/>
          </a:xfrm>
        </p:spPr>
        <p:txBody>
          <a:bodyPr anchor="ctr">
            <a:normAutofit/>
          </a:bodyPr>
          <a:lstStyle>
            <a:lvl1pPr algn="ctr">
              <a:defRPr sz="4800"/>
            </a:lvl1pPr>
          </a:lstStyle>
          <a:p>
            <a:r>
              <a:rPr lang="en-US"/>
              <a:t>Click to edit Master title style</a:t>
            </a:r>
          </a:p>
        </p:txBody>
      </p:sp>
      <p:sp>
        <p:nvSpPr>
          <p:cNvPr id="3" name="Subtitle 2">
            <a:extLst>
              <a:ext uri="{FF2B5EF4-FFF2-40B4-BE49-F238E27FC236}">
                <a16:creationId xmlns:a16="http://schemas.microsoft.com/office/drawing/2014/main" id="{A03E8200-D1AA-41BD-8667-9B6F04ADACB1}"/>
              </a:ext>
            </a:extLst>
          </p:cNvPr>
          <p:cNvSpPr>
            <a:spLocks noGrp="1"/>
          </p:cNvSpPr>
          <p:nvPr>
            <p:ph type="subTitle" idx="1"/>
          </p:nvPr>
        </p:nvSpPr>
        <p:spPr>
          <a:xfrm>
            <a:off x="195775" y="4625473"/>
            <a:ext cx="7957625" cy="117561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17675AF-3878-4278-93A5-79B0B2248473}"/>
              </a:ext>
            </a:extLst>
          </p:cNvPr>
          <p:cNvSpPr>
            <a:spLocks noGrp="1"/>
          </p:cNvSpPr>
          <p:nvPr>
            <p:ph type="dt" sz="half" idx="10"/>
          </p:nvPr>
        </p:nvSpPr>
        <p:spPr/>
        <p:txBody>
          <a:bodyPr/>
          <a:lstStyle/>
          <a:p>
            <a:fld id="{8C202D4F-4EFA-4C4C-ACF2-C78B72B45198}" type="datetimeFigureOut">
              <a:rPr lang="en-US" smtClean="0"/>
              <a:t>9/14/2018</a:t>
            </a:fld>
            <a:endParaRPr lang="en-US"/>
          </a:p>
        </p:txBody>
      </p:sp>
      <p:sp>
        <p:nvSpPr>
          <p:cNvPr id="5" name="Footer Placeholder 4">
            <a:extLst>
              <a:ext uri="{FF2B5EF4-FFF2-40B4-BE49-F238E27FC236}">
                <a16:creationId xmlns:a16="http://schemas.microsoft.com/office/drawing/2014/main" id="{435E9F0C-DD6A-4138-8D81-63AE7ED316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06953A-79BE-452E-A97C-F5BB23C0161A}"/>
              </a:ext>
            </a:extLst>
          </p:cNvPr>
          <p:cNvSpPr>
            <a:spLocks noGrp="1"/>
          </p:cNvSpPr>
          <p:nvPr>
            <p:ph type="sldNum" sz="quarter" idx="12"/>
          </p:nvPr>
        </p:nvSpPr>
        <p:spPr>
          <a:xfrm>
            <a:off x="8737600" y="6356350"/>
            <a:ext cx="2743200" cy="365125"/>
          </a:xfrm>
        </p:spPr>
        <p:txBody>
          <a:bodyPr/>
          <a:lstStyle/>
          <a:p>
            <a:fld id="{65DC203B-B82E-4E46-B27E-61EB30BBEC92}" type="slidenum">
              <a:rPr lang="en-US" smtClean="0"/>
              <a:t>‹#›</a:t>
            </a:fld>
            <a:endParaRPr lang="en-US"/>
          </a:p>
        </p:txBody>
      </p:sp>
      <p:sp>
        <p:nvSpPr>
          <p:cNvPr id="8" name="Rectangle 7"/>
          <p:cNvSpPr/>
          <p:nvPr userDrawn="1"/>
        </p:nvSpPr>
        <p:spPr>
          <a:xfrm>
            <a:off x="5843833" y="-444500"/>
            <a:ext cx="4951167" cy="8013700"/>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2" name="Rectangle 11"/>
          <p:cNvSpPr/>
          <p:nvPr userDrawn="1"/>
        </p:nvSpPr>
        <p:spPr>
          <a:xfrm>
            <a:off x="6200873" y="-444500"/>
            <a:ext cx="3159027" cy="8013700"/>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3" name="Rectangle 12"/>
          <p:cNvSpPr/>
          <p:nvPr userDrawn="1"/>
        </p:nvSpPr>
        <p:spPr>
          <a:xfrm>
            <a:off x="6477000" y="-444500"/>
            <a:ext cx="1473200" cy="8013700"/>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Tree>
    <p:extLst>
      <p:ext uri="{BB962C8B-B14F-4D97-AF65-F5344CB8AC3E}">
        <p14:creationId xmlns:p14="http://schemas.microsoft.com/office/powerpoint/2010/main" val="31456492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ED13B-7260-451F-8E7B-91A83EAC60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D5F133-6709-4C52-932E-454E6230E9B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5FECAE-AB69-4A23-968E-FD39C30D0A0F}"/>
              </a:ext>
            </a:extLst>
          </p:cNvPr>
          <p:cNvSpPr>
            <a:spLocks noGrp="1"/>
          </p:cNvSpPr>
          <p:nvPr>
            <p:ph type="dt" sz="half" idx="10"/>
          </p:nvPr>
        </p:nvSpPr>
        <p:spPr/>
        <p:txBody>
          <a:bodyPr/>
          <a:lstStyle/>
          <a:p>
            <a:fld id="{8C202D4F-4EFA-4C4C-ACF2-C78B72B45198}" type="datetimeFigureOut">
              <a:rPr lang="en-US" smtClean="0"/>
              <a:t>9/14/2018</a:t>
            </a:fld>
            <a:endParaRPr lang="en-US"/>
          </a:p>
        </p:txBody>
      </p:sp>
      <p:sp>
        <p:nvSpPr>
          <p:cNvPr id="5" name="Footer Placeholder 4">
            <a:extLst>
              <a:ext uri="{FF2B5EF4-FFF2-40B4-BE49-F238E27FC236}">
                <a16:creationId xmlns:a16="http://schemas.microsoft.com/office/drawing/2014/main" id="{914BCA98-F01D-49FA-B392-0A684062C8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CED74A-F146-445D-867D-EBBC85EE28CD}"/>
              </a:ext>
            </a:extLst>
          </p:cNvPr>
          <p:cNvSpPr>
            <a:spLocks noGrp="1"/>
          </p:cNvSpPr>
          <p:nvPr>
            <p:ph type="sldNum" sz="quarter" idx="12"/>
          </p:nvPr>
        </p:nvSpPr>
        <p:spPr/>
        <p:txBody>
          <a:bodyPr/>
          <a:lstStyle/>
          <a:p>
            <a:fld id="{65DC203B-B82E-4E46-B27E-61EB30BBEC92}" type="slidenum">
              <a:rPr lang="en-US" smtClean="0"/>
              <a:t>‹#›</a:t>
            </a:fld>
            <a:endParaRPr lang="en-US"/>
          </a:p>
        </p:txBody>
      </p:sp>
    </p:spTree>
    <p:extLst>
      <p:ext uri="{BB962C8B-B14F-4D97-AF65-F5344CB8AC3E}">
        <p14:creationId xmlns:p14="http://schemas.microsoft.com/office/powerpoint/2010/main" val="1737665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2546DC-E436-4C59-AADB-AFC455C5473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FC343D-F4D9-4E32-89C1-3F661CBC248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36A0B5-6BE3-45BF-85F6-8D587973BFB1}"/>
              </a:ext>
            </a:extLst>
          </p:cNvPr>
          <p:cNvSpPr>
            <a:spLocks noGrp="1"/>
          </p:cNvSpPr>
          <p:nvPr>
            <p:ph type="dt" sz="half" idx="10"/>
          </p:nvPr>
        </p:nvSpPr>
        <p:spPr/>
        <p:txBody>
          <a:bodyPr/>
          <a:lstStyle/>
          <a:p>
            <a:fld id="{8C202D4F-4EFA-4C4C-ACF2-C78B72B45198}" type="datetimeFigureOut">
              <a:rPr lang="en-US" smtClean="0"/>
              <a:t>9/14/2018</a:t>
            </a:fld>
            <a:endParaRPr lang="en-US"/>
          </a:p>
        </p:txBody>
      </p:sp>
      <p:sp>
        <p:nvSpPr>
          <p:cNvPr id="5" name="Footer Placeholder 4">
            <a:extLst>
              <a:ext uri="{FF2B5EF4-FFF2-40B4-BE49-F238E27FC236}">
                <a16:creationId xmlns:a16="http://schemas.microsoft.com/office/drawing/2014/main" id="{D7703C19-0967-4ADC-9E06-5E8D462751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A24FC9-C8A9-4808-ACB7-563EE677D3BD}"/>
              </a:ext>
            </a:extLst>
          </p:cNvPr>
          <p:cNvSpPr>
            <a:spLocks noGrp="1"/>
          </p:cNvSpPr>
          <p:nvPr>
            <p:ph type="sldNum" sz="quarter" idx="12"/>
          </p:nvPr>
        </p:nvSpPr>
        <p:spPr/>
        <p:txBody>
          <a:bodyPr/>
          <a:lstStyle/>
          <a:p>
            <a:fld id="{65DC203B-B82E-4E46-B27E-61EB30BBEC92}" type="slidenum">
              <a:rPr lang="en-US" smtClean="0"/>
              <a:t>‹#›</a:t>
            </a:fld>
            <a:endParaRPr lang="en-US"/>
          </a:p>
        </p:txBody>
      </p:sp>
    </p:spTree>
    <p:extLst>
      <p:ext uri="{BB962C8B-B14F-4D97-AF65-F5344CB8AC3E}">
        <p14:creationId xmlns:p14="http://schemas.microsoft.com/office/powerpoint/2010/main" val="2747521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E036B-50D7-4AFD-867A-EDFA448A7F9D}"/>
              </a:ext>
            </a:extLst>
          </p:cNvPr>
          <p:cNvSpPr>
            <a:spLocks noGrp="1"/>
          </p:cNvSpPr>
          <p:nvPr>
            <p:ph type="title"/>
          </p:nvPr>
        </p:nvSpPr>
        <p:spPr>
          <a:xfrm>
            <a:off x="297278" y="2470514"/>
            <a:ext cx="10515600" cy="2054952"/>
          </a:xfrm>
        </p:spPr>
        <p:txBody>
          <a:bodyPr anchor="ctr"/>
          <a:lstStyle>
            <a:lvl1pPr algn="ctr">
              <a:defRPr sz="6000"/>
            </a:lvl1pPr>
          </a:lstStyle>
          <a:p>
            <a:r>
              <a:rPr lang="en-US"/>
              <a:t>Click to edit Master title style</a:t>
            </a:r>
          </a:p>
        </p:txBody>
      </p:sp>
      <p:sp>
        <p:nvSpPr>
          <p:cNvPr id="3" name="Text Placeholder 2">
            <a:extLst>
              <a:ext uri="{FF2B5EF4-FFF2-40B4-BE49-F238E27FC236}">
                <a16:creationId xmlns:a16="http://schemas.microsoft.com/office/drawing/2014/main" id="{600B177D-0302-4A25-8ABD-F9E029ECBB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0BBAD4B-20CA-45AA-8299-78E8C416D6B6}"/>
              </a:ext>
            </a:extLst>
          </p:cNvPr>
          <p:cNvSpPr>
            <a:spLocks noGrp="1"/>
          </p:cNvSpPr>
          <p:nvPr>
            <p:ph type="dt" sz="half" idx="10"/>
          </p:nvPr>
        </p:nvSpPr>
        <p:spPr/>
        <p:txBody>
          <a:bodyPr/>
          <a:lstStyle/>
          <a:p>
            <a:fld id="{8C202D4F-4EFA-4C4C-ACF2-C78B72B45198}" type="datetimeFigureOut">
              <a:rPr lang="en-US" smtClean="0"/>
              <a:t>9/14/2018</a:t>
            </a:fld>
            <a:endParaRPr lang="en-US"/>
          </a:p>
        </p:txBody>
      </p:sp>
      <p:sp>
        <p:nvSpPr>
          <p:cNvPr id="5" name="Footer Placeholder 4">
            <a:extLst>
              <a:ext uri="{FF2B5EF4-FFF2-40B4-BE49-F238E27FC236}">
                <a16:creationId xmlns:a16="http://schemas.microsoft.com/office/drawing/2014/main" id="{E5D8A34E-7EC5-4992-AF37-5B68FFC236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60B7A9-17EE-4489-A186-0B2B4DDE258B}"/>
              </a:ext>
            </a:extLst>
          </p:cNvPr>
          <p:cNvSpPr>
            <a:spLocks noGrp="1"/>
          </p:cNvSpPr>
          <p:nvPr>
            <p:ph type="sldNum" sz="quarter" idx="12"/>
          </p:nvPr>
        </p:nvSpPr>
        <p:spPr/>
        <p:txBody>
          <a:bodyPr/>
          <a:lstStyle/>
          <a:p>
            <a:fld id="{65DC203B-B82E-4E46-B27E-61EB30BBEC92}" type="slidenum">
              <a:rPr lang="en-US" smtClean="0"/>
              <a:t>‹#›</a:t>
            </a:fld>
            <a:endParaRPr lang="en-US"/>
          </a:p>
        </p:txBody>
      </p:sp>
    </p:spTree>
    <p:extLst>
      <p:ext uri="{BB962C8B-B14F-4D97-AF65-F5344CB8AC3E}">
        <p14:creationId xmlns:p14="http://schemas.microsoft.com/office/powerpoint/2010/main" val="2623784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2" descr="Image result for halloysite">
            <a:extLst>
              <a:ext uri="{FF2B5EF4-FFF2-40B4-BE49-F238E27FC236}">
                <a16:creationId xmlns:a16="http://schemas.microsoft.com/office/drawing/2014/main" id="{7F012C46-20D0-4F95-B0A1-7730E41CDEC7}"/>
              </a:ext>
            </a:extLst>
          </p:cNvPr>
          <p:cNvPicPr>
            <a:picLocks noChangeAspect="1" noChangeArrowheads="1"/>
          </p:cNvPicPr>
          <p:nvPr userDrawn="1"/>
        </p:nvPicPr>
        <p:blipFill>
          <a:blip r:embed="rId2">
            <a:duotone>
              <a:schemeClr val="accent3">
                <a:shade val="45000"/>
                <a:satMod val="135000"/>
              </a:schemeClr>
              <a:prstClr val="white"/>
            </a:duotone>
            <a:extLst>
              <a:ext uri="{BEBA8EAE-BF5A-486C-A8C5-ECC9F3942E4B}">
                <a14:imgProps xmlns:a14="http://schemas.microsoft.com/office/drawing/2010/main">
                  <a14:imgLayer r:embed="rId3">
                    <a14:imgEffect>
                      <a14:saturation sat="87000"/>
                    </a14:imgEffect>
                  </a14:imgLayer>
                </a14:imgProps>
              </a:ext>
              <a:ext uri="{28A0092B-C50C-407E-A947-70E740481C1C}">
                <a14:useLocalDpi xmlns:a14="http://schemas.microsoft.com/office/drawing/2010/main" val="0"/>
              </a:ext>
            </a:extLst>
          </a:blip>
          <a:srcRect/>
          <a:stretch>
            <a:fillRect/>
          </a:stretch>
        </p:blipFill>
        <p:spPr bwMode="auto">
          <a:xfrm flipH="1">
            <a:off x="226689" y="5036616"/>
            <a:ext cx="3219896" cy="16460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707BEA1-A79A-40CC-A0EA-DEF9491EFE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ABBD6C-6CCF-4514-AD58-5434B7A7C3B9}"/>
              </a:ext>
            </a:extLst>
          </p:cNvPr>
          <p:cNvSpPr>
            <a:spLocks noGrp="1"/>
          </p:cNvSpPr>
          <p:nvPr>
            <p:ph idx="1"/>
          </p:nvPr>
        </p:nvSpPr>
        <p:spPr>
          <a:xfrm>
            <a:off x="838200" y="1825625"/>
            <a:ext cx="10515600" cy="435133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FA0A878-A7FD-4D2C-B19F-D52C16ADA33F}"/>
              </a:ext>
            </a:extLst>
          </p:cNvPr>
          <p:cNvSpPr>
            <a:spLocks noGrp="1"/>
          </p:cNvSpPr>
          <p:nvPr>
            <p:ph type="dt" sz="half" idx="10"/>
          </p:nvPr>
        </p:nvSpPr>
        <p:spPr/>
        <p:txBody>
          <a:bodyPr/>
          <a:lstStyle/>
          <a:p>
            <a:fld id="{8C202D4F-4EFA-4C4C-ACF2-C78B72B45198}" type="datetimeFigureOut">
              <a:rPr lang="en-US" smtClean="0"/>
              <a:t>9/14/2018</a:t>
            </a:fld>
            <a:endParaRPr lang="en-US"/>
          </a:p>
        </p:txBody>
      </p:sp>
      <p:sp>
        <p:nvSpPr>
          <p:cNvPr id="5" name="Footer Placeholder 4">
            <a:extLst>
              <a:ext uri="{FF2B5EF4-FFF2-40B4-BE49-F238E27FC236}">
                <a16:creationId xmlns:a16="http://schemas.microsoft.com/office/drawing/2014/main" id="{D8C10B04-9706-4E1D-9DC8-129DF2FE4F3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784888-EA06-4E2A-93C3-B76F9D4537DA}"/>
              </a:ext>
            </a:extLst>
          </p:cNvPr>
          <p:cNvSpPr>
            <a:spLocks noGrp="1"/>
          </p:cNvSpPr>
          <p:nvPr>
            <p:ph type="sldNum" sz="quarter" idx="12"/>
          </p:nvPr>
        </p:nvSpPr>
        <p:spPr/>
        <p:txBody>
          <a:bodyPr/>
          <a:lstStyle/>
          <a:p>
            <a:fld id="{65DC203B-B82E-4E46-B27E-61EB30BBEC92}" type="slidenum">
              <a:rPr lang="en-US" smtClean="0"/>
              <a:t>‹#›</a:t>
            </a:fld>
            <a:endParaRPr lang="en-US"/>
          </a:p>
        </p:txBody>
      </p:sp>
    </p:spTree>
    <p:extLst>
      <p:ext uri="{BB962C8B-B14F-4D97-AF65-F5344CB8AC3E}">
        <p14:creationId xmlns:p14="http://schemas.microsoft.com/office/powerpoint/2010/main" val="29849733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D2DA1-6E03-413D-B6F6-078773C6FB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A80F2D-2F82-43C7-AE8D-CFE9FEA6AC4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AA06FBC-B496-4FE8-9B38-48EE79E34EB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384500-C96B-471A-85DD-49126B2CEE4E}"/>
              </a:ext>
            </a:extLst>
          </p:cNvPr>
          <p:cNvSpPr>
            <a:spLocks noGrp="1"/>
          </p:cNvSpPr>
          <p:nvPr>
            <p:ph type="dt" sz="half" idx="10"/>
          </p:nvPr>
        </p:nvSpPr>
        <p:spPr/>
        <p:txBody>
          <a:bodyPr/>
          <a:lstStyle/>
          <a:p>
            <a:fld id="{8C202D4F-4EFA-4C4C-ACF2-C78B72B45198}" type="datetimeFigureOut">
              <a:rPr lang="en-US" smtClean="0"/>
              <a:t>9/14/2018</a:t>
            </a:fld>
            <a:endParaRPr lang="en-US"/>
          </a:p>
        </p:txBody>
      </p:sp>
      <p:sp>
        <p:nvSpPr>
          <p:cNvPr id="6" name="Footer Placeholder 5">
            <a:extLst>
              <a:ext uri="{FF2B5EF4-FFF2-40B4-BE49-F238E27FC236}">
                <a16:creationId xmlns:a16="http://schemas.microsoft.com/office/drawing/2014/main" id="{C0FA40A9-652B-4E5B-9AD2-40080CDA20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D4788A-70F0-48D4-9949-77F874AAFA83}"/>
              </a:ext>
            </a:extLst>
          </p:cNvPr>
          <p:cNvSpPr>
            <a:spLocks noGrp="1"/>
          </p:cNvSpPr>
          <p:nvPr>
            <p:ph type="sldNum" sz="quarter" idx="12"/>
          </p:nvPr>
        </p:nvSpPr>
        <p:spPr/>
        <p:txBody>
          <a:bodyPr/>
          <a:lstStyle/>
          <a:p>
            <a:fld id="{65DC203B-B82E-4E46-B27E-61EB30BBEC92}" type="slidenum">
              <a:rPr lang="en-US" smtClean="0"/>
              <a:t>‹#›</a:t>
            </a:fld>
            <a:endParaRPr lang="en-US"/>
          </a:p>
        </p:txBody>
      </p:sp>
    </p:spTree>
    <p:extLst>
      <p:ext uri="{BB962C8B-B14F-4D97-AF65-F5344CB8AC3E}">
        <p14:creationId xmlns:p14="http://schemas.microsoft.com/office/powerpoint/2010/main" val="4045175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96B38-86B0-4825-8DEA-DF51AEAAD4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58E29B3-42D4-466C-A26F-FBE2147237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A993734-70BF-4CE4-9EB4-833704FBFD5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FA34BA6-AD03-419C-B51B-726CAB33AF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27E0314-2EFD-494E-BA76-9FB30F933A5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EC3ADE1-7F38-4A43-9538-33E2B873AB8A}"/>
              </a:ext>
            </a:extLst>
          </p:cNvPr>
          <p:cNvSpPr>
            <a:spLocks noGrp="1"/>
          </p:cNvSpPr>
          <p:nvPr>
            <p:ph type="dt" sz="half" idx="10"/>
          </p:nvPr>
        </p:nvSpPr>
        <p:spPr/>
        <p:txBody>
          <a:bodyPr/>
          <a:lstStyle/>
          <a:p>
            <a:fld id="{8C202D4F-4EFA-4C4C-ACF2-C78B72B45198}" type="datetimeFigureOut">
              <a:rPr lang="en-US" smtClean="0"/>
              <a:t>9/14/2018</a:t>
            </a:fld>
            <a:endParaRPr lang="en-US"/>
          </a:p>
        </p:txBody>
      </p:sp>
      <p:sp>
        <p:nvSpPr>
          <p:cNvPr id="8" name="Footer Placeholder 7">
            <a:extLst>
              <a:ext uri="{FF2B5EF4-FFF2-40B4-BE49-F238E27FC236}">
                <a16:creationId xmlns:a16="http://schemas.microsoft.com/office/drawing/2014/main" id="{D0B4AF7B-0940-4F8C-8388-5D2A7A2F4F1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A27561-2E89-4A2D-9FF2-D0CB02C9E655}"/>
              </a:ext>
            </a:extLst>
          </p:cNvPr>
          <p:cNvSpPr>
            <a:spLocks noGrp="1"/>
          </p:cNvSpPr>
          <p:nvPr>
            <p:ph type="sldNum" sz="quarter" idx="12"/>
          </p:nvPr>
        </p:nvSpPr>
        <p:spPr/>
        <p:txBody>
          <a:bodyPr/>
          <a:lstStyle/>
          <a:p>
            <a:fld id="{65DC203B-B82E-4E46-B27E-61EB30BBEC92}" type="slidenum">
              <a:rPr lang="en-US" smtClean="0"/>
              <a:t>‹#›</a:t>
            </a:fld>
            <a:endParaRPr lang="en-US"/>
          </a:p>
        </p:txBody>
      </p:sp>
    </p:spTree>
    <p:extLst>
      <p:ext uri="{BB962C8B-B14F-4D97-AF65-F5344CB8AC3E}">
        <p14:creationId xmlns:p14="http://schemas.microsoft.com/office/powerpoint/2010/main" val="788915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2340B-C898-4A59-964C-4077C8A6BDD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8C463A-9EC3-4DE4-8E99-6616A2FEC035}"/>
              </a:ext>
            </a:extLst>
          </p:cNvPr>
          <p:cNvSpPr>
            <a:spLocks noGrp="1"/>
          </p:cNvSpPr>
          <p:nvPr>
            <p:ph type="dt" sz="half" idx="10"/>
          </p:nvPr>
        </p:nvSpPr>
        <p:spPr/>
        <p:txBody>
          <a:bodyPr/>
          <a:lstStyle/>
          <a:p>
            <a:fld id="{8C202D4F-4EFA-4C4C-ACF2-C78B72B45198}" type="datetimeFigureOut">
              <a:rPr lang="en-US" smtClean="0"/>
              <a:t>9/14/2018</a:t>
            </a:fld>
            <a:endParaRPr lang="en-US"/>
          </a:p>
        </p:txBody>
      </p:sp>
      <p:sp>
        <p:nvSpPr>
          <p:cNvPr id="4" name="Footer Placeholder 3">
            <a:extLst>
              <a:ext uri="{FF2B5EF4-FFF2-40B4-BE49-F238E27FC236}">
                <a16:creationId xmlns:a16="http://schemas.microsoft.com/office/drawing/2014/main" id="{A11FFDBA-E419-4191-8F7E-2CFE88B136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FFC80-3442-4B60-A712-6B1354F18FA5}"/>
              </a:ext>
            </a:extLst>
          </p:cNvPr>
          <p:cNvSpPr>
            <a:spLocks noGrp="1"/>
          </p:cNvSpPr>
          <p:nvPr>
            <p:ph type="sldNum" sz="quarter" idx="12"/>
          </p:nvPr>
        </p:nvSpPr>
        <p:spPr/>
        <p:txBody>
          <a:bodyPr/>
          <a:lstStyle/>
          <a:p>
            <a:fld id="{65DC203B-B82E-4E46-B27E-61EB30BBEC92}" type="slidenum">
              <a:rPr lang="en-US" smtClean="0"/>
              <a:t>‹#›</a:t>
            </a:fld>
            <a:endParaRPr lang="en-US"/>
          </a:p>
        </p:txBody>
      </p:sp>
    </p:spTree>
    <p:extLst>
      <p:ext uri="{BB962C8B-B14F-4D97-AF65-F5344CB8AC3E}">
        <p14:creationId xmlns:p14="http://schemas.microsoft.com/office/powerpoint/2010/main" val="2002222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3AFBB2-40CD-49CD-87A6-86042A895DA5}"/>
              </a:ext>
            </a:extLst>
          </p:cNvPr>
          <p:cNvSpPr>
            <a:spLocks noGrp="1"/>
          </p:cNvSpPr>
          <p:nvPr>
            <p:ph type="dt" sz="half" idx="10"/>
          </p:nvPr>
        </p:nvSpPr>
        <p:spPr/>
        <p:txBody>
          <a:bodyPr/>
          <a:lstStyle/>
          <a:p>
            <a:fld id="{8C202D4F-4EFA-4C4C-ACF2-C78B72B45198}" type="datetimeFigureOut">
              <a:rPr lang="en-US" smtClean="0"/>
              <a:t>9/14/2018</a:t>
            </a:fld>
            <a:endParaRPr lang="en-US"/>
          </a:p>
        </p:txBody>
      </p:sp>
      <p:sp>
        <p:nvSpPr>
          <p:cNvPr id="3" name="Footer Placeholder 2">
            <a:extLst>
              <a:ext uri="{FF2B5EF4-FFF2-40B4-BE49-F238E27FC236}">
                <a16:creationId xmlns:a16="http://schemas.microsoft.com/office/drawing/2014/main" id="{44BA30DF-4B3B-40F1-9BC6-2512833E583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CAD49C-E02D-49E5-BE14-F4CADF1D341F}"/>
              </a:ext>
            </a:extLst>
          </p:cNvPr>
          <p:cNvSpPr>
            <a:spLocks noGrp="1"/>
          </p:cNvSpPr>
          <p:nvPr>
            <p:ph type="sldNum" sz="quarter" idx="12"/>
          </p:nvPr>
        </p:nvSpPr>
        <p:spPr/>
        <p:txBody>
          <a:bodyPr/>
          <a:lstStyle/>
          <a:p>
            <a:fld id="{65DC203B-B82E-4E46-B27E-61EB30BBEC92}" type="slidenum">
              <a:rPr lang="en-US" smtClean="0"/>
              <a:t>‹#›</a:t>
            </a:fld>
            <a:endParaRPr lang="en-US"/>
          </a:p>
        </p:txBody>
      </p:sp>
    </p:spTree>
    <p:extLst>
      <p:ext uri="{BB962C8B-B14F-4D97-AF65-F5344CB8AC3E}">
        <p14:creationId xmlns:p14="http://schemas.microsoft.com/office/powerpoint/2010/main" val="3420912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F9E62-BE00-42E3-BEA7-813DE85AFB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6E0CA5-36A8-4A85-BFA9-2DF179CE74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385F14-D08F-4E54-AACB-6BF280C13D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98B35A7-AA79-4D26-9CCF-538A8EACA9CE}"/>
              </a:ext>
            </a:extLst>
          </p:cNvPr>
          <p:cNvSpPr>
            <a:spLocks noGrp="1"/>
          </p:cNvSpPr>
          <p:nvPr>
            <p:ph type="dt" sz="half" idx="10"/>
          </p:nvPr>
        </p:nvSpPr>
        <p:spPr/>
        <p:txBody>
          <a:bodyPr/>
          <a:lstStyle/>
          <a:p>
            <a:fld id="{8C202D4F-4EFA-4C4C-ACF2-C78B72B45198}" type="datetimeFigureOut">
              <a:rPr lang="en-US" smtClean="0"/>
              <a:t>9/14/2018</a:t>
            </a:fld>
            <a:endParaRPr lang="en-US"/>
          </a:p>
        </p:txBody>
      </p:sp>
      <p:sp>
        <p:nvSpPr>
          <p:cNvPr id="6" name="Footer Placeholder 5">
            <a:extLst>
              <a:ext uri="{FF2B5EF4-FFF2-40B4-BE49-F238E27FC236}">
                <a16:creationId xmlns:a16="http://schemas.microsoft.com/office/drawing/2014/main" id="{BA2AFE2B-809E-44A6-90A9-643AF3DC7A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A42492-93D6-41ED-881A-685A89D9DC3D}"/>
              </a:ext>
            </a:extLst>
          </p:cNvPr>
          <p:cNvSpPr>
            <a:spLocks noGrp="1"/>
          </p:cNvSpPr>
          <p:nvPr>
            <p:ph type="sldNum" sz="quarter" idx="12"/>
          </p:nvPr>
        </p:nvSpPr>
        <p:spPr/>
        <p:txBody>
          <a:bodyPr/>
          <a:lstStyle/>
          <a:p>
            <a:fld id="{65DC203B-B82E-4E46-B27E-61EB30BBEC92}" type="slidenum">
              <a:rPr lang="en-US" smtClean="0"/>
              <a:t>‹#›</a:t>
            </a:fld>
            <a:endParaRPr lang="en-US"/>
          </a:p>
        </p:txBody>
      </p:sp>
    </p:spTree>
    <p:extLst>
      <p:ext uri="{BB962C8B-B14F-4D97-AF65-F5344CB8AC3E}">
        <p14:creationId xmlns:p14="http://schemas.microsoft.com/office/powerpoint/2010/main" val="3620731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1B2A3-F690-4AAB-9BA3-C0511EA4DD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85BF89-AEFB-4526-83F3-FBF48E9F5A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2502201-4302-48FC-A61B-060A96AF2B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688FCF1-9258-41E0-B28F-5E24C501CBF3}"/>
              </a:ext>
            </a:extLst>
          </p:cNvPr>
          <p:cNvSpPr>
            <a:spLocks noGrp="1"/>
          </p:cNvSpPr>
          <p:nvPr>
            <p:ph type="dt" sz="half" idx="10"/>
          </p:nvPr>
        </p:nvSpPr>
        <p:spPr/>
        <p:txBody>
          <a:bodyPr/>
          <a:lstStyle/>
          <a:p>
            <a:fld id="{8C202D4F-4EFA-4C4C-ACF2-C78B72B45198}" type="datetimeFigureOut">
              <a:rPr lang="en-US" smtClean="0"/>
              <a:t>9/14/2018</a:t>
            </a:fld>
            <a:endParaRPr lang="en-US"/>
          </a:p>
        </p:txBody>
      </p:sp>
      <p:sp>
        <p:nvSpPr>
          <p:cNvPr id="6" name="Footer Placeholder 5">
            <a:extLst>
              <a:ext uri="{FF2B5EF4-FFF2-40B4-BE49-F238E27FC236}">
                <a16:creationId xmlns:a16="http://schemas.microsoft.com/office/drawing/2014/main" id="{5E49D362-8131-490C-A50D-24290AC46C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D759F0-7D12-451E-95B8-E3EB2FEFAE5A}"/>
              </a:ext>
            </a:extLst>
          </p:cNvPr>
          <p:cNvSpPr>
            <a:spLocks noGrp="1"/>
          </p:cNvSpPr>
          <p:nvPr>
            <p:ph type="sldNum" sz="quarter" idx="12"/>
          </p:nvPr>
        </p:nvSpPr>
        <p:spPr/>
        <p:txBody>
          <a:bodyPr/>
          <a:lstStyle/>
          <a:p>
            <a:fld id="{65DC203B-B82E-4E46-B27E-61EB30BBEC92}" type="slidenum">
              <a:rPr lang="en-US" smtClean="0"/>
              <a:t>‹#›</a:t>
            </a:fld>
            <a:endParaRPr lang="en-US"/>
          </a:p>
        </p:txBody>
      </p:sp>
    </p:spTree>
    <p:extLst>
      <p:ext uri="{BB962C8B-B14F-4D97-AF65-F5344CB8AC3E}">
        <p14:creationId xmlns:p14="http://schemas.microsoft.com/office/powerpoint/2010/main" val="426982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60290A-B379-413E-BE4D-20DEF33317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CD4893A-BAD9-43B9-B850-290619EED1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B99F2A-822B-49FB-9CC8-3ABDEEB943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202D4F-4EFA-4C4C-ACF2-C78B72B45198}" type="datetimeFigureOut">
              <a:rPr lang="en-US" smtClean="0"/>
              <a:t>9/14/2018</a:t>
            </a:fld>
            <a:endParaRPr lang="en-US"/>
          </a:p>
        </p:txBody>
      </p:sp>
      <p:sp>
        <p:nvSpPr>
          <p:cNvPr id="5" name="Footer Placeholder 4">
            <a:extLst>
              <a:ext uri="{FF2B5EF4-FFF2-40B4-BE49-F238E27FC236}">
                <a16:creationId xmlns:a16="http://schemas.microsoft.com/office/drawing/2014/main" id="{A83BAFAD-0AB8-41F2-9A95-186CC8A0F4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330AEA-255F-44F6-84E1-9D66915567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DC203B-B82E-4E46-B27E-61EB30BBEC92}" type="slidenum">
              <a:rPr lang="en-US" smtClean="0"/>
              <a:t>‹#›</a:t>
            </a:fld>
            <a:endParaRPr lang="en-US"/>
          </a:p>
        </p:txBody>
      </p:sp>
    </p:spTree>
    <p:extLst>
      <p:ext uri="{BB962C8B-B14F-4D97-AF65-F5344CB8AC3E}">
        <p14:creationId xmlns:p14="http://schemas.microsoft.com/office/powerpoint/2010/main" val="2227991131"/>
      </p:ext>
    </p:extLst>
  </p:cSld>
  <p:clrMap bg1="lt1" tx1="dk1" bg2="lt2" tx2="dk2" accent1="accent1" accent2="accent2" accent3="accent3" accent4="accent4" accent5="accent5" accent6="accent6" hlink="hlink" folHlink="folHlink"/>
  <p:sldLayoutIdLst>
    <p:sldLayoutId id="2147483678" r:id="rId1"/>
    <p:sldLayoutId id="2147483680" r:id="rId2"/>
    <p:sldLayoutId id="2147483679"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0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2.png"/><Relationship Id="rId2" Type="http://schemas.openxmlformats.org/officeDocument/2006/relationships/slideLayout" Target="../slideLayouts/slideLayout3.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11.png"/><Relationship Id="rId4" Type="http://schemas.openxmlformats.org/officeDocument/2006/relationships/oleObject" Target="../embeddings/oleObject1.bin"/></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9.png"/><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emf"/></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44148-21D3-4ADC-8787-884054F82FAD}"/>
              </a:ext>
            </a:extLst>
          </p:cNvPr>
          <p:cNvSpPr>
            <a:spLocks noGrp="1"/>
          </p:cNvSpPr>
          <p:nvPr>
            <p:ph type="ctrTitle"/>
          </p:nvPr>
        </p:nvSpPr>
        <p:spPr>
          <a:xfrm>
            <a:off x="123205" y="2358020"/>
            <a:ext cx="8338624" cy="1695231"/>
          </a:xfrm>
        </p:spPr>
        <p:txBody>
          <a:bodyPr>
            <a:normAutofit fontScale="90000"/>
          </a:bodyPr>
          <a:lstStyle/>
          <a:p>
            <a:r>
              <a:rPr lang="en-US" sz="4000" b="1" dirty="0" smtClean="0"/>
              <a:t>Monte Carlo simulation of </a:t>
            </a:r>
            <a:br>
              <a:rPr lang="en-US" sz="4000" b="1" dirty="0" smtClean="0"/>
            </a:br>
            <a:r>
              <a:rPr lang="en-US" sz="4000" b="1" dirty="0" smtClean="0"/>
              <a:t>coarse-grained model for </a:t>
            </a:r>
            <a:br>
              <a:rPr lang="en-US" sz="4000" b="1" dirty="0" smtClean="0"/>
            </a:br>
            <a:r>
              <a:rPr lang="en-US" sz="4000" b="1" dirty="0" err="1" smtClean="0"/>
              <a:t>Halloysite</a:t>
            </a:r>
            <a:r>
              <a:rPr lang="en-US" sz="4000" b="1" dirty="0" smtClean="0"/>
              <a:t> Nanotube</a:t>
            </a:r>
            <a:endParaRPr lang="en-US" sz="4000" b="1" dirty="0"/>
          </a:p>
        </p:txBody>
      </p:sp>
      <p:sp>
        <p:nvSpPr>
          <p:cNvPr id="3" name="Subtitle 2">
            <a:extLst>
              <a:ext uri="{FF2B5EF4-FFF2-40B4-BE49-F238E27FC236}">
                <a16:creationId xmlns:a16="http://schemas.microsoft.com/office/drawing/2014/main" id="{322CF7F6-7FF2-4AA8-8FEA-C90713B41EBB}"/>
              </a:ext>
            </a:extLst>
          </p:cNvPr>
          <p:cNvSpPr>
            <a:spLocks noGrp="1"/>
          </p:cNvSpPr>
          <p:nvPr>
            <p:ph type="subTitle" idx="1"/>
          </p:nvPr>
        </p:nvSpPr>
        <p:spPr>
          <a:xfrm>
            <a:off x="123205" y="4625473"/>
            <a:ext cx="7957625" cy="1920470"/>
          </a:xfrm>
        </p:spPr>
        <p:txBody>
          <a:bodyPr>
            <a:normAutofit/>
          </a:bodyPr>
          <a:lstStyle/>
          <a:p>
            <a:r>
              <a:rPr lang="en-US" dirty="0" err="1" smtClean="0"/>
              <a:t>Hye-jeong</a:t>
            </a:r>
            <a:r>
              <a:rPr lang="en-US" dirty="0" smtClean="0"/>
              <a:t> Cheon</a:t>
            </a:r>
          </a:p>
          <a:p>
            <a:r>
              <a:rPr lang="en-US" dirty="0" smtClean="0"/>
              <a:t>Department of Physics, NTNU, Trondheim</a:t>
            </a:r>
          </a:p>
          <a:p>
            <a:endParaRPr lang="en-US" dirty="0" smtClean="0"/>
          </a:p>
          <a:p>
            <a:r>
              <a:rPr lang="en-US" dirty="0" smtClean="0"/>
              <a:t>14. Sep. 2018</a:t>
            </a:r>
            <a:endParaRPr lang="en-US" dirty="0"/>
          </a:p>
        </p:txBody>
      </p:sp>
    </p:spTree>
    <p:extLst>
      <p:ext uri="{BB962C8B-B14F-4D97-AF65-F5344CB8AC3E}">
        <p14:creationId xmlns:p14="http://schemas.microsoft.com/office/powerpoint/2010/main" val="374501675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smtClean="0"/>
              <a:t>Modelling </a:t>
            </a:r>
            <a:r>
              <a:rPr lang="en-US" sz="2200" dirty="0" err="1" smtClean="0"/>
              <a:t>Modelling</a:t>
            </a:r>
            <a:r>
              <a:rPr lang="en-US" sz="2200" dirty="0" smtClean="0"/>
              <a:t> </a:t>
            </a:r>
            <a:r>
              <a:rPr lang="en-US" sz="2200" dirty="0" err="1" smtClean="0"/>
              <a:t>halloysite</a:t>
            </a:r>
            <a:r>
              <a:rPr lang="en-US" sz="2200" dirty="0" smtClean="0"/>
              <a:t> structure</a:t>
            </a:r>
            <a:endParaRPr lang="en-US" sz="2200" dirty="0"/>
          </a:p>
        </p:txBody>
      </p:sp>
      <p:pic>
        <p:nvPicPr>
          <p:cNvPr id="4" name="Picture 3"/>
          <p:cNvPicPr>
            <a:picLocks noChangeAspect="1"/>
          </p:cNvPicPr>
          <p:nvPr/>
        </p:nvPicPr>
        <p:blipFill>
          <a:blip r:embed="rId2"/>
          <a:stretch>
            <a:fillRect/>
          </a:stretch>
        </p:blipFill>
        <p:spPr>
          <a:xfrm>
            <a:off x="838200" y="1837820"/>
            <a:ext cx="8007539" cy="3563265"/>
          </a:xfrm>
          <a:prstGeom prst="rect">
            <a:avLst/>
          </a:prstGeom>
        </p:spPr>
      </p:pic>
    </p:spTree>
    <p:extLst>
      <p:ext uri="{BB962C8B-B14F-4D97-AF65-F5344CB8AC3E}">
        <p14:creationId xmlns:p14="http://schemas.microsoft.com/office/powerpoint/2010/main" val="3328828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Modelling </a:t>
            </a:r>
            <a:r>
              <a:rPr lang="en-US" sz="2200" dirty="0"/>
              <a:t>parameter before equilibrium, </a:t>
            </a:r>
            <a:r>
              <a:rPr lang="en-US" sz="2200" dirty="0">
                <a:solidFill>
                  <a:srgbClr val="FF0000"/>
                </a:solidFill>
              </a:rPr>
              <a:t>modified</a:t>
            </a:r>
          </a:p>
        </p:txBody>
      </p:sp>
      <p:graphicFrame>
        <p:nvGraphicFramePr>
          <p:cNvPr id="5" name="Content Placeholder 4">
            <a:extLst>
              <a:ext uri="{FF2B5EF4-FFF2-40B4-BE49-F238E27FC236}">
                <a16:creationId xmlns:a16="http://schemas.microsoft.com/office/drawing/2014/main" id="{6C0172C6-D312-4FE8-AB35-307FC10E83B8}"/>
              </a:ext>
            </a:extLst>
          </p:cNvPr>
          <p:cNvGraphicFramePr>
            <a:graphicFrameLocks noGrp="1"/>
          </p:cNvGraphicFramePr>
          <p:nvPr>
            <p:ph idx="1"/>
            <p:extLst>
              <p:ext uri="{D42A27DB-BD31-4B8C-83A1-F6EECF244321}">
                <p14:modId xmlns:p14="http://schemas.microsoft.com/office/powerpoint/2010/main" val="4263963355"/>
              </p:ext>
            </p:extLst>
          </p:nvPr>
        </p:nvGraphicFramePr>
        <p:xfrm>
          <a:off x="261256" y="1443946"/>
          <a:ext cx="11669484" cy="5121840"/>
        </p:xfrm>
        <a:graphic>
          <a:graphicData uri="http://schemas.openxmlformats.org/drawingml/2006/table">
            <a:tbl>
              <a:tblPr firstRow="1" bandRow="1">
                <a:tableStyleId>{5C22544A-7EE6-4342-B048-85BDC9FD1C3A}</a:tableStyleId>
              </a:tblPr>
              <a:tblGrid>
                <a:gridCol w="1170447">
                  <a:extLst>
                    <a:ext uri="{9D8B030D-6E8A-4147-A177-3AD203B41FA5}">
                      <a16:colId xmlns:a16="http://schemas.microsoft.com/office/drawing/2014/main" val="1834056099"/>
                    </a:ext>
                  </a:extLst>
                </a:gridCol>
                <a:gridCol w="852946">
                  <a:extLst>
                    <a:ext uri="{9D8B030D-6E8A-4147-A177-3AD203B41FA5}">
                      <a16:colId xmlns:a16="http://schemas.microsoft.com/office/drawing/2014/main" val="2092359360"/>
                    </a:ext>
                  </a:extLst>
                </a:gridCol>
                <a:gridCol w="852946">
                  <a:extLst>
                    <a:ext uri="{9D8B030D-6E8A-4147-A177-3AD203B41FA5}">
                      <a16:colId xmlns:a16="http://schemas.microsoft.com/office/drawing/2014/main" val="1234474848"/>
                    </a:ext>
                  </a:extLst>
                </a:gridCol>
                <a:gridCol w="852946">
                  <a:extLst>
                    <a:ext uri="{9D8B030D-6E8A-4147-A177-3AD203B41FA5}">
                      <a16:colId xmlns:a16="http://schemas.microsoft.com/office/drawing/2014/main" val="2839320521"/>
                    </a:ext>
                  </a:extLst>
                </a:gridCol>
                <a:gridCol w="852946">
                  <a:extLst>
                    <a:ext uri="{9D8B030D-6E8A-4147-A177-3AD203B41FA5}">
                      <a16:colId xmlns:a16="http://schemas.microsoft.com/office/drawing/2014/main" val="178373147"/>
                    </a:ext>
                  </a:extLst>
                </a:gridCol>
                <a:gridCol w="852946">
                  <a:extLst>
                    <a:ext uri="{9D8B030D-6E8A-4147-A177-3AD203B41FA5}">
                      <a16:colId xmlns:a16="http://schemas.microsoft.com/office/drawing/2014/main" val="2029177351"/>
                    </a:ext>
                  </a:extLst>
                </a:gridCol>
                <a:gridCol w="852946">
                  <a:extLst>
                    <a:ext uri="{9D8B030D-6E8A-4147-A177-3AD203B41FA5}">
                      <a16:colId xmlns:a16="http://schemas.microsoft.com/office/drawing/2014/main" val="2571418155"/>
                    </a:ext>
                  </a:extLst>
                </a:gridCol>
                <a:gridCol w="852946">
                  <a:extLst>
                    <a:ext uri="{9D8B030D-6E8A-4147-A177-3AD203B41FA5}">
                      <a16:colId xmlns:a16="http://schemas.microsoft.com/office/drawing/2014/main" val="1849642990"/>
                    </a:ext>
                  </a:extLst>
                </a:gridCol>
                <a:gridCol w="852946">
                  <a:extLst>
                    <a:ext uri="{9D8B030D-6E8A-4147-A177-3AD203B41FA5}">
                      <a16:colId xmlns:a16="http://schemas.microsoft.com/office/drawing/2014/main" val="3372403429"/>
                    </a:ext>
                  </a:extLst>
                </a:gridCol>
                <a:gridCol w="852946">
                  <a:extLst>
                    <a:ext uri="{9D8B030D-6E8A-4147-A177-3AD203B41FA5}">
                      <a16:colId xmlns:a16="http://schemas.microsoft.com/office/drawing/2014/main" val="4214164826"/>
                    </a:ext>
                  </a:extLst>
                </a:gridCol>
                <a:gridCol w="852946">
                  <a:extLst>
                    <a:ext uri="{9D8B030D-6E8A-4147-A177-3AD203B41FA5}">
                      <a16:colId xmlns:a16="http://schemas.microsoft.com/office/drawing/2014/main" val="1563056726"/>
                    </a:ext>
                  </a:extLst>
                </a:gridCol>
                <a:gridCol w="852946">
                  <a:extLst>
                    <a:ext uri="{9D8B030D-6E8A-4147-A177-3AD203B41FA5}">
                      <a16:colId xmlns:a16="http://schemas.microsoft.com/office/drawing/2014/main" val="669221893"/>
                    </a:ext>
                  </a:extLst>
                </a:gridCol>
                <a:gridCol w="1116631">
                  <a:extLst>
                    <a:ext uri="{9D8B030D-6E8A-4147-A177-3AD203B41FA5}">
                      <a16:colId xmlns:a16="http://schemas.microsoft.com/office/drawing/2014/main" val="4200699196"/>
                    </a:ext>
                  </a:extLst>
                </a:gridCol>
              </a:tblGrid>
              <a:tr h="420744">
                <a:tc rowSpan="2">
                  <a:txBody>
                    <a:bodyPr/>
                    <a:lstStyle/>
                    <a:p>
                      <a:pPr algn="ctr"/>
                      <a:endParaRPr lang="en-US" sz="1200" b="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Number of atom</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3">
                  <a:txBody>
                    <a:bodyPr/>
                    <a:lstStyle/>
                    <a:p>
                      <a:pPr algn="ctr"/>
                      <a:r>
                        <a:rPr lang="en-US" sz="1200" dirty="0">
                          <a:solidFill>
                            <a:sysClr val="windowText" lastClr="000000"/>
                          </a:solidFill>
                        </a:rPr>
                        <a:t>Nanotube structure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Radius of atom</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Cylinder system structure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Dissociation constant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rowSpan="3">
                  <a:txBody>
                    <a:bodyPr/>
                    <a:lstStyle/>
                    <a:p>
                      <a:pPr algn="ctr"/>
                      <a:r>
                        <a:rPr lang="en-US" sz="1200" b="1" dirty="0">
                          <a:solidFill>
                            <a:sysClr val="windowText" lastClr="000000"/>
                          </a:solidFill>
                        </a:rPr>
                        <a:t>Remarks</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56098295"/>
                  </a:ext>
                </a:extLst>
              </a:tr>
              <a:tr h="420744">
                <a:tc vMerge="1">
                  <a:txBody>
                    <a:bodyPr/>
                    <a:lstStyle/>
                    <a:p>
                      <a:pPr algn="ctr"/>
                      <a:endParaRPr lang="en-US" sz="1200" b="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Thickness Al-Si [</a:t>
                      </a:r>
                      <a:r>
                        <a:rPr lang="en-US" altLang="ko-KR" sz="1200" b="1" dirty="0">
                          <a:solidFill>
                            <a:sysClr val="windowText" lastClr="000000"/>
                          </a:solidFill>
                        </a:rPr>
                        <a:t>Å] </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Inner</a:t>
                      </a:r>
                      <a:r>
                        <a:rPr lang="ko-KR" altLang="en-US" sz="1200" b="1" dirty="0">
                          <a:solidFill>
                            <a:sysClr val="windowText" lastClr="000000"/>
                          </a:solidFill>
                        </a:rPr>
                        <a:t> </a:t>
                      </a:r>
                      <a:r>
                        <a:rPr lang="en-US" altLang="ko-KR" sz="1200" b="1" dirty="0">
                          <a:solidFill>
                            <a:sysClr val="windowText" lastClr="000000"/>
                          </a:solidFill>
                        </a:rPr>
                        <a:t>radius</a:t>
                      </a:r>
                      <a:r>
                        <a:rPr lang="en-US" sz="1200" b="1" dirty="0">
                          <a:solidFill>
                            <a:sysClr val="windowText" lastClr="000000"/>
                          </a:solidFill>
                        </a:rPr>
                        <a:t>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Length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kumimoji="0" lang="en-US" sz="12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Rad Al [</a:t>
                      </a:r>
                      <a:r>
                        <a:rPr kumimoji="0" lang="en-US" altLang="ko-KR" sz="1200" b="1" i="0" u="none" strike="noStrike" kern="1200" cap="none" spc="0" normalizeH="0" baseline="0" noProof="0" dirty="0">
                          <a:ln>
                            <a:noFill/>
                          </a:ln>
                          <a:solidFill>
                            <a:sysClr val="windowText" lastClr="000000"/>
                          </a:solidFill>
                          <a:effectLst/>
                          <a:uLnTx/>
                          <a:uFillTx/>
                          <a:latin typeface="Calibri" panose="020F0502020204030204"/>
                          <a:ea typeface="맑은 고딕" panose="020B0503020000020004" pitchFamily="50" charset="-127"/>
                          <a:cs typeface="+mn-cs"/>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kumimoji="0" lang="en-US" sz="12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Rad Si [</a:t>
                      </a:r>
                      <a:r>
                        <a:rPr kumimoji="0" lang="en-US" altLang="ko-KR" sz="1200" b="1" i="0" u="none" strike="noStrike" kern="1200" cap="none" spc="0" normalizeH="0" baseline="0" noProof="0" dirty="0">
                          <a:ln>
                            <a:noFill/>
                          </a:ln>
                          <a:solidFill>
                            <a:sysClr val="windowText" lastClr="000000"/>
                          </a:solidFill>
                          <a:effectLst/>
                          <a:uLnTx/>
                          <a:uFillTx/>
                          <a:latin typeface="Calibri" panose="020F0502020204030204"/>
                          <a:ea typeface="맑은 고딕" panose="020B0503020000020004" pitchFamily="50" charset="-127"/>
                          <a:cs typeface="+mn-cs"/>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kumimoji="0" lang="en-US" sz="12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Cylinder rad [</a:t>
                      </a:r>
                      <a:r>
                        <a:rPr kumimoji="0" lang="en-US" altLang="ko-KR" sz="1200" b="1" i="0" u="none" strike="noStrike" kern="1200" cap="none" spc="0" normalizeH="0" baseline="0" noProof="0" dirty="0">
                          <a:ln>
                            <a:noFill/>
                          </a:ln>
                          <a:solidFill>
                            <a:sysClr val="windowText" lastClr="000000"/>
                          </a:solidFill>
                          <a:effectLst/>
                          <a:uLnTx/>
                          <a:uFillTx/>
                          <a:latin typeface="Calibri" panose="020F0502020204030204"/>
                          <a:ea typeface="맑은 고딕" panose="020B0503020000020004" pitchFamily="50" charset="-127"/>
                          <a:cs typeface="+mn-cs"/>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Cylinder length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99460629"/>
                  </a:ext>
                </a:extLst>
              </a:tr>
              <a:tr h="420744">
                <a:tc>
                  <a:txBody>
                    <a:bodyPr/>
                    <a:lstStyle/>
                    <a:p>
                      <a:pPr algn="ctr"/>
                      <a:r>
                        <a:rPr lang="en-US" sz="1200" b="0" dirty="0">
                          <a:solidFill>
                            <a:sysClr val="windowText" lastClr="000000"/>
                          </a:solidFill>
                        </a:rPr>
                        <a:t>Parameter</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dcap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lcap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radat</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radat</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cylrad</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cyllen</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(1)</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(3)</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1217825"/>
                  </a:ext>
                </a:extLst>
              </a:tr>
              <a:tr h="420744">
                <a:tc rowSpan="4">
                  <a:txBody>
                    <a:bodyPr/>
                    <a:lstStyle/>
                    <a:p>
                      <a:pPr algn="ctr"/>
                      <a:r>
                        <a:rPr lang="en-US" sz="1200" dirty="0">
                          <a:solidFill>
                            <a:sysClr val="windowText" lastClr="000000"/>
                          </a:solidFill>
                        </a:rPr>
                        <a:t>Same # atom, different thickness</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rgbClr val="FF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rgbClr val="FF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83924729"/>
                  </a:ext>
                </a:extLst>
              </a:tr>
              <a:tr h="420744">
                <a:tc vMerge="1">
                  <a:txBody>
                    <a:bodyPr/>
                    <a:lstStyle/>
                    <a:p>
                      <a:pPr algn="ctr"/>
                      <a:endParaRPr lang="en-US" sz="1200" b="1"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180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Standard </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796099"/>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41234646"/>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rgbClr val="FF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rgbClr val="FF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1131417"/>
                  </a:ext>
                </a:extLst>
              </a:tr>
              <a:tr h="420744">
                <a:tc rowSpan="3">
                  <a:txBody>
                    <a:bodyPr/>
                    <a:lstStyle/>
                    <a:p>
                      <a:pPr algn="ctr"/>
                      <a:r>
                        <a:rPr lang="en-US" sz="1200" dirty="0">
                          <a:solidFill>
                            <a:sysClr val="windowText" lastClr="000000"/>
                          </a:solidFill>
                        </a:rPr>
                        <a:t>Same charge,</a:t>
                      </a:r>
                    </a:p>
                    <a:p>
                      <a:pPr algn="ctr"/>
                      <a:r>
                        <a:rPr lang="en-US" sz="1200" dirty="0">
                          <a:solidFill>
                            <a:sysClr val="windowText" lastClr="000000"/>
                          </a:solidFill>
                        </a:rPr>
                        <a:t>different thickness </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267</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75158458"/>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2282510"/>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933</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83443748"/>
                  </a:ext>
                </a:extLst>
              </a:tr>
              <a:tr h="420744">
                <a:tc rowSpan="2">
                  <a:txBody>
                    <a:bodyPr/>
                    <a:lstStyle/>
                    <a:p>
                      <a:pPr algn="ctr"/>
                      <a:r>
                        <a:rPr lang="en-US" sz="1200" dirty="0">
                          <a:solidFill>
                            <a:sysClr val="windowText" lastClr="000000"/>
                          </a:solidFill>
                        </a:rPr>
                        <a:t>Comparing with </a:t>
                      </a:r>
                      <a:r>
                        <a:rPr lang="en-US" sz="1200" dirty="0" err="1">
                          <a:solidFill>
                            <a:sysClr val="windowText" lastClr="000000"/>
                          </a:solidFill>
                        </a:rPr>
                        <a:t>Al+Si</a:t>
                      </a:r>
                      <a:r>
                        <a:rPr lang="en-US" sz="1200" dirty="0">
                          <a:solidFill>
                            <a:sysClr val="windowText" lastClr="000000"/>
                          </a:solidFill>
                        </a:rPr>
                        <a:t> NT and Al/Si NT</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rgbClr val="FF0000"/>
                          </a:solidFill>
                        </a:rPr>
                        <a:t>25</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rgbClr val="FF0000"/>
                          </a:solidFill>
                        </a:rPr>
                        <a:t>5.0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rgbClr val="FF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rgbClr val="FF0000"/>
                          </a:solidFill>
                        </a:rPr>
                        <a:t>2000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9117473"/>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59918"/>
                  </a:ext>
                </a:extLst>
              </a:tr>
            </a:tbl>
          </a:graphicData>
        </a:graphic>
      </p:graphicFrame>
    </p:spTree>
    <p:extLst>
      <p:ext uri="{BB962C8B-B14F-4D97-AF65-F5344CB8AC3E}">
        <p14:creationId xmlns:p14="http://schemas.microsoft.com/office/powerpoint/2010/main" val="1048597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Modelling </a:t>
            </a:r>
            <a:r>
              <a:rPr lang="en-US" sz="2200" dirty="0"/>
              <a:t>parameter </a:t>
            </a:r>
            <a:r>
              <a:rPr lang="en-US" sz="2200" dirty="0" smtClean="0"/>
              <a:t>for simulation</a:t>
            </a:r>
            <a:endParaRPr lang="en-US" sz="2200" dirty="0"/>
          </a:p>
        </p:txBody>
      </p:sp>
      <p:graphicFrame>
        <p:nvGraphicFramePr>
          <p:cNvPr id="5" name="Content Placeholder 4">
            <a:extLst>
              <a:ext uri="{FF2B5EF4-FFF2-40B4-BE49-F238E27FC236}">
                <a16:creationId xmlns:a16="http://schemas.microsoft.com/office/drawing/2014/main" id="{6C0172C6-D312-4FE8-AB35-307FC10E83B8}"/>
              </a:ext>
            </a:extLst>
          </p:cNvPr>
          <p:cNvGraphicFramePr>
            <a:graphicFrameLocks noGrp="1"/>
          </p:cNvGraphicFramePr>
          <p:nvPr>
            <p:ph idx="1"/>
            <p:extLst>
              <p:ext uri="{D42A27DB-BD31-4B8C-83A1-F6EECF244321}">
                <p14:modId xmlns:p14="http://schemas.microsoft.com/office/powerpoint/2010/main" val="3305138800"/>
              </p:ext>
            </p:extLst>
          </p:nvPr>
        </p:nvGraphicFramePr>
        <p:xfrm>
          <a:off x="261256" y="1443946"/>
          <a:ext cx="11669484" cy="5121840"/>
        </p:xfrm>
        <a:graphic>
          <a:graphicData uri="http://schemas.openxmlformats.org/drawingml/2006/table">
            <a:tbl>
              <a:tblPr firstRow="1" bandRow="1">
                <a:tableStyleId>{5C22544A-7EE6-4342-B048-85BDC9FD1C3A}</a:tableStyleId>
              </a:tblPr>
              <a:tblGrid>
                <a:gridCol w="1170447">
                  <a:extLst>
                    <a:ext uri="{9D8B030D-6E8A-4147-A177-3AD203B41FA5}">
                      <a16:colId xmlns:a16="http://schemas.microsoft.com/office/drawing/2014/main" val="1834056099"/>
                    </a:ext>
                  </a:extLst>
                </a:gridCol>
                <a:gridCol w="852946">
                  <a:extLst>
                    <a:ext uri="{9D8B030D-6E8A-4147-A177-3AD203B41FA5}">
                      <a16:colId xmlns:a16="http://schemas.microsoft.com/office/drawing/2014/main" val="2092359360"/>
                    </a:ext>
                  </a:extLst>
                </a:gridCol>
                <a:gridCol w="852946">
                  <a:extLst>
                    <a:ext uri="{9D8B030D-6E8A-4147-A177-3AD203B41FA5}">
                      <a16:colId xmlns:a16="http://schemas.microsoft.com/office/drawing/2014/main" val="1234474848"/>
                    </a:ext>
                  </a:extLst>
                </a:gridCol>
                <a:gridCol w="852946">
                  <a:extLst>
                    <a:ext uri="{9D8B030D-6E8A-4147-A177-3AD203B41FA5}">
                      <a16:colId xmlns:a16="http://schemas.microsoft.com/office/drawing/2014/main" val="2839320521"/>
                    </a:ext>
                  </a:extLst>
                </a:gridCol>
                <a:gridCol w="852946">
                  <a:extLst>
                    <a:ext uri="{9D8B030D-6E8A-4147-A177-3AD203B41FA5}">
                      <a16:colId xmlns:a16="http://schemas.microsoft.com/office/drawing/2014/main" val="178373147"/>
                    </a:ext>
                  </a:extLst>
                </a:gridCol>
                <a:gridCol w="852946">
                  <a:extLst>
                    <a:ext uri="{9D8B030D-6E8A-4147-A177-3AD203B41FA5}">
                      <a16:colId xmlns:a16="http://schemas.microsoft.com/office/drawing/2014/main" val="2029177351"/>
                    </a:ext>
                  </a:extLst>
                </a:gridCol>
                <a:gridCol w="852946">
                  <a:extLst>
                    <a:ext uri="{9D8B030D-6E8A-4147-A177-3AD203B41FA5}">
                      <a16:colId xmlns:a16="http://schemas.microsoft.com/office/drawing/2014/main" val="2571418155"/>
                    </a:ext>
                  </a:extLst>
                </a:gridCol>
                <a:gridCol w="852946">
                  <a:extLst>
                    <a:ext uri="{9D8B030D-6E8A-4147-A177-3AD203B41FA5}">
                      <a16:colId xmlns:a16="http://schemas.microsoft.com/office/drawing/2014/main" val="1849642990"/>
                    </a:ext>
                  </a:extLst>
                </a:gridCol>
                <a:gridCol w="852946">
                  <a:extLst>
                    <a:ext uri="{9D8B030D-6E8A-4147-A177-3AD203B41FA5}">
                      <a16:colId xmlns:a16="http://schemas.microsoft.com/office/drawing/2014/main" val="3372403429"/>
                    </a:ext>
                  </a:extLst>
                </a:gridCol>
                <a:gridCol w="852946">
                  <a:extLst>
                    <a:ext uri="{9D8B030D-6E8A-4147-A177-3AD203B41FA5}">
                      <a16:colId xmlns:a16="http://schemas.microsoft.com/office/drawing/2014/main" val="4214164826"/>
                    </a:ext>
                  </a:extLst>
                </a:gridCol>
                <a:gridCol w="852946">
                  <a:extLst>
                    <a:ext uri="{9D8B030D-6E8A-4147-A177-3AD203B41FA5}">
                      <a16:colId xmlns:a16="http://schemas.microsoft.com/office/drawing/2014/main" val="1563056726"/>
                    </a:ext>
                  </a:extLst>
                </a:gridCol>
                <a:gridCol w="852946">
                  <a:extLst>
                    <a:ext uri="{9D8B030D-6E8A-4147-A177-3AD203B41FA5}">
                      <a16:colId xmlns:a16="http://schemas.microsoft.com/office/drawing/2014/main" val="669221893"/>
                    </a:ext>
                  </a:extLst>
                </a:gridCol>
                <a:gridCol w="1116631">
                  <a:extLst>
                    <a:ext uri="{9D8B030D-6E8A-4147-A177-3AD203B41FA5}">
                      <a16:colId xmlns:a16="http://schemas.microsoft.com/office/drawing/2014/main" val="4200699196"/>
                    </a:ext>
                  </a:extLst>
                </a:gridCol>
              </a:tblGrid>
              <a:tr h="420744">
                <a:tc rowSpan="2">
                  <a:txBody>
                    <a:bodyPr/>
                    <a:lstStyle/>
                    <a:p>
                      <a:pPr algn="ctr"/>
                      <a:endParaRPr lang="en-US" sz="1200" b="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Number of atom</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3">
                  <a:txBody>
                    <a:bodyPr/>
                    <a:lstStyle/>
                    <a:p>
                      <a:pPr algn="ctr"/>
                      <a:r>
                        <a:rPr lang="en-US" sz="1200" dirty="0">
                          <a:solidFill>
                            <a:sysClr val="windowText" lastClr="000000"/>
                          </a:solidFill>
                        </a:rPr>
                        <a:t>Nanotube structure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Radius of atom</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Cylinder system structure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Dissociation constant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rowSpan="3">
                  <a:txBody>
                    <a:bodyPr/>
                    <a:lstStyle/>
                    <a:p>
                      <a:pPr algn="ctr"/>
                      <a:r>
                        <a:rPr lang="en-US" sz="1200" b="1" dirty="0">
                          <a:solidFill>
                            <a:sysClr val="windowText" lastClr="000000"/>
                          </a:solidFill>
                        </a:rPr>
                        <a:t>Remarks</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56098295"/>
                  </a:ext>
                </a:extLst>
              </a:tr>
              <a:tr h="420744">
                <a:tc vMerge="1">
                  <a:txBody>
                    <a:bodyPr/>
                    <a:lstStyle/>
                    <a:p>
                      <a:pPr algn="ctr"/>
                      <a:endParaRPr lang="en-US" sz="1200" b="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Thickness Al-Si [</a:t>
                      </a:r>
                      <a:r>
                        <a:rPr lang="en-US" altLang="ko-KR" sz="1200" b="1" dirty="0">
                          <a:solidFill>
                            <a:sysClr val="windowText" lastClr="000000"/>
                          </a:solidFill>
                        </a:rPr>
                        <a:t>Å] </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Inner</a:t>
                      </a:r>
                      <a:r>
                        <a:rPr lang="ko-KR" altLang="en-US" sz="1200" b="1" dirty="0">
                          <a:solidFill>
                            <a:sysClr val="windowText" lastClr="000000"/>
                          </a:solidFill>
                        </a:rPr>
                        <a:t> </a:t>
                      </a:r>
                      <a:r>
                        <a:rPr lang="en-US" altLang="ko-KR" sz="1200" b="1" dirty="0">
                          <a:solidFill>
                            <a:sysClr val="windowText" lastClr="000000"/>
                          </a:solidFill>
                        </a:rPr>
                        <a:t>radius</a:t>
                      </a:r>
                      <a:r>
                        <a:rPr lang="en-US" sz="1200" b="1" dirty="0">
                          <a:solidFill>
                            <a:sysClr val="windowText" lastClr="000000"/>
                          </a:solidFill>
                        </a:rPr>
                        <a:t>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Length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kumimoji="0" lang="en-US" sz="12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Rad Al [</a:t>
                      </a:r>
                      <a:r>
                        <a:rPr kumimoji="0" lang="en-US" altLang="ko-KR" sz="1200" b="1" i="0" u="none" strike="noStrike" kern="1200" cap="none" spc="0" normalizeH="0" baseline="0" noProof="0" dirty="0">
                          <a:ln>
                            <a:noFill/>
                          </a:ln>
                          <a:solidFill>
                            <a:sysClr val="windowText" lastClr="000000"/>
                          </a:solidFill>
                          <a:effectLst/>
                          <a:uLnTx/>
                          <a:uFillTx/>
                          <a:latin typeface="Calibri" panose="020F0502020204030204"/>
                          <a:ea typeface="맑은 고딕" panose="020B0503020000020004" pitchFamily="50" charset="-127"/>
                          <a:cs typeface="+mn-cs"/>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kumimoji="0" lang="en-US" sz="12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Rad Si [</a:t>
                      </a:r>
                      <a:r>
                        <a:rPr kumimoji="0" lang="en-US" altLang="ko-KR" sz="1200" b="1" i="0" u="none" strike="noStrike" kern="1200" cap="none" spc="0" normalizeH="0" baseline="0" noProof="0" dirty="0">
                          <a:ln>
                            <a:noFill/>
                          </a:ln>
                          <a:solidFill>
                            <a:sysClr val="windowText" lastClr="000000"/>
                          </a:solidFill>
                          <a:effectLst/>
                          <a:uLnTx/>
                          <a:uFillTx/>
                          <a:latin typeface="Calibri" panose="020F0502020204030204"/>
                          <a:ea typeface="맑은 고딕" panose="020B0503020000020004" pitchFamily="50" charset="-127"/>
                          <a:cs typeface="+mn-cs"/>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kumimoji="0" lang="en-US" sz="12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Cylinder rad [</a:t>
                      </a:r>
                      <a:r>
                        <a:rPr kumimoji="0" lang="en-US" altLang="ko-KR" sz="1200" b="1" i="0" u="none" strike="noStrike" kern="1200" cap="none" spc="0" normalizeH="0" baseline="0" noProof="0" dirty="0">
                          <a:ln>
                            <a:noFill/>
                          </a:ln>
                          <a:solidFill>
                            <a:sysClr val="windowText" lastClr="000000"/>
                          </a:solidFill>
                          <a:effectLst/>
                          <a:uLnTx/>
                          <a:uFillTx/>
                          <a:latin typeface="Calibri" panose="020F0502020204030204"/>
                          <a:ea typeface="맑은 고딕" panose="020B0503020000020004" pitchFamily="50" charset="-127"/>
                          <a:cs typeface="+mn-cs"/>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Cylinder length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99460629"/>
                  </a:ext>
                </a:extLst>
              </a:tr>
              <a:tr h="420744">
                <a:tc>
                  <a:txBody>
                    <a:bodyPr/>
                    <a:lstStyle/>
                    <a:p>
                      <a:pPr algn="ctr"/>
                      <a:r>
                        <a:rPr lang="en-US" sz="1200" b="0" dirty="0">
                          <a:solidFill>
                            <a:sysClr val="windowText" lastClr="000000"/>
                          </a:solidFill>
                        </a:rPr>
                        <a:t>Parameter</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dcap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lcap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radat</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radat</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cylrad</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cyllen</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(1)</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(3)</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1217825"/>
                  </a:ext>
                </a:extLst>
              </a:tr>
              <a:tr h="420744">
                <a:tc rowSpan="4">
                  <a:txBody>
                    <a:bodyPr/>
                    <a:lstStyle/>
                    <a:p>
                      <a:pPr algn="ctr"/>
                      <a:r>
                        <a:rPr lang="en-US" sz="1200" dirty="0">
                          <a:solidFill>
                            <a:sysClr val="windowText" lastClr="000000"/>
                          </a:solidFill>
                        </a:rPr>
                        <a:t>Same # atom, different thickness</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83924729"/>
                  </a:ext>
                </a:extLst>
              </a:tr>
              <a:tr h="420744">
                <a:tc vMerge="1">
                  <a:txBody>
                    <a:bodyPr/>
                    <a:lstStyle/>
                    <a:p>
                      <a:pPr algn="ctr"/>
                      <a:endParaRPr lang="en-US" sz="1200" b="1"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180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Standard </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796099"/>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41234646"/>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1131417"/>
                  </a:ext>
                </a:extLst>
              </a:tr>
              <a:tr h="420744">
                <a:tc rowSpan="3">
                  <a:txBody>
                    <a:bodyPr/>
                    <a:lstStyle/>
                    <a:p>
                      <a:pPr algn="ctr"/>
                      <a:r>
                        <a:rPr lang="en-US" sz="1200" dirty="0">
                          <a:solidFill>
                            <a:sysClr val="windowText" lastClr="000000"/>
                          </a:solidFill>
                        </a:rPr>
                        <a:t>Same charge,</a:t>
                      </a:r>
                    </a:p>
                    <a:p>
                      <a:pPr algn="ctr"/>
                      <a:r>
                        <a:rPr lang="en-US" sz="1200" dirty="0">
                          <a:solidFill>
                            <a:sysClr val="windowText" lastClr="000000"/>
                          </a:solidFill>
                        </a:rPr>
                        <a:t>different thickness </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267</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75158458"/>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2282510"/>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933</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83443748"/>
                  </a:ext>
                </a:extLst>
              </a:tr>
              <a:tr h="420744">
                <a:tc rowSpan="2">
                  <a:txBody>
                    <a:bodyPr/>
                    <a:lstStyle/>
                    <a:p>
                      <a:pPr algn="ctr"/>
                      <a:r>
                        <a:rPr lang="en-US" sz="1200" dirty="0">
                          <a:solidFill>
                            <a:sysClr val="windowText" lastClr="000000"/>
                          </a:solidFill>
                        </a:rPr>
                        <a:t>Comparing with </a:t>
                      </a:r>
                      <a:r>
                        <a:rPr lang="en-US" sz="1200" dirty="0" err="1">
                          <a:solidFill>
                            <a:sysClr val="windowText" lastClr="000000"/>
                          </a:solidFill>
                        </a:rPr>
                        <a:t>Al+Si</a:t>
                      </a:r>
                      <a:r>
                        <a:rPr lang="en-US" sz="1200" dirty="0">
                          <a:solidFill>
                            <a:sysClr val="windowText" lastClr="000000"/>
                          </a:solidFill>
                        </a:rPr>
                        <a:t> NT and Al/Si NT</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9117473"/>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solidFill>
                            <a:sysClr val="windowText" lastClr="000000"/>
                          </a:solidFill>
                        </a:rPr>
                        <a:t>180</a:t>
                      </a: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solidFill>
                            <a:sysClr val="windowText" lastClr="000000"/>
                          </a:solidFill>
                        </a:rPr>
                        <a:t>60</a:t>
                      </a: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800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1200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59918"/>
                  </a:ext>
                </a:extLst>
              </a:tr>
            </a:tbl>
          </a:graphicData>
        </a:graphic>
      </p:graphicFrame>
    </p:spTree>
    <p:extLst>
      <p:ext uri="{BB962C8B-B14F-4D97-AF65-F5344CB8AC3E}">
        <p14:creationId xmlns:p14="http://schemas.microsoft.com/office/powerpoint/2010/main" val="326812460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Modelling </a:t>
            </a:r>
            <a:r>
              <a:rPr lang="en-US" sz="2200" dirty="0"/>
              <a:t>parameter </a:t>
            </a:r>
            <a:r>
              <a:rPr lang="en-US" sz="2200" dirty="0" smtClean="0"/>
              <a:t>for simulation</a:t>
            </a:r>
            <a:endParaRPr lang="en-US" sz="2200" dirty="0"/>
          </a:p>
        </p:txBody>
      </p:sp>
      <p:graphicFrame>
        <p:nvGraphicFramePr>
          <p:cNvPr id="5" name="Content Placeholder 4">
            <a:extLst>
              <a:ext uri="{FF2B5EF4-FFF2-40B4-BE49-F238E27FC236}">
                <a16:creationId xmlns:a16="http://schemas.microsoft.com/office/drawing/2014/main" id="{6C0172C6-D312-4FE8-AB35-307FC10E83B8}"/>
              </a:ext>
            </a:extLst>
          </p:cNvPr>
          <p:cNvGraphicFramePr>
            <a:graphicFrameLocks noGrp="1"/>
          </p:cNvGraphicFramePr>
          <p:nvPr>
            <p:ph idx="1"/>
            <p:extLst>
              <p:ext uri="{D42A27DB-BD31-4B8C-83A1-F6EECF244321}">
                <p14:modId xmlns:p14="http://schemas.microsoft.com/office/powerpoint/2010/main" val="3027001885"/>
              </p:ext>
            </p:extLst>
          </p:nvPr>
        </p:nvGraphicFramePr>
        <p:xfrm>
          <a:off x="261256" y="1443946"/>
          <a:ext cx="6551808" cy="5085384"/>
        </p:xfrm>
        <a:graphic>
          <a:graphicData uri="http://schemas.openxmlformats.org/drawingml/2006/table">
            <a:tbl>
              <a:tblPr firstRow="1" bandRow="1">
                <a:tableStyleId>{5C22544A-7EE6-4342-B048-85BDC9FD1C3A}</a:tableStyleId>
              </a:tblPr>
              <a:tblGrid>
                <a:gridCol w="1170447">
                  <a:extLst>
                    <a:ext uri="{9D8B030D-6E8A-4147-A177-3AD203B41FA5}">
                      <a16:colId xmlns:a16="http://schemas.microsoft.com/office/drawing/2014/main" val="1834056099"/>
                    </a:ext>
                  </a:extLst>
                </a:gridCol>
                <a:gridCol w="852946">
                  <a:extLst>
                    <a:ext uri="{9D8B030D-6E8A-4147-A177-3AD203B41FA5}">
                      <a16:colId xmlns:a16="http://schemas.microsoft.com/office/drawing/2014/main" val="2092359360"/>
                    </a:ext>
                  </a:extLst>
                </a:gridCol>
                <a:gridCol w="852946">
                  <a:extLst>
                    <a:ext uri="{9D8B030D-6E8A-4147-A177-3AD203B41FA5}">
                      <a16:colId xmlns:a16="http://schemas.microsoft.com/office/drawing/2014/main" val="1234474848"/>
                    </a:ext>
                  </a:extLst>
                </a:gridCol>
                <a:gridCol w="852946">
                  <a:extLst>
                    <a:ext uri="{9D8B030D-6E8A-4147-A177-3AD203B41FA5}">
                      <a16:colId xmlns:a16="http://schemas.microsoft.com/office/drawing/2014/main" val="2839320521"/>
                    </a:ext>
                  </a:extLst>
                </a:gridCol>
                <a:gridCol w="852946">
                  <a:extLst>
                    <a:ext uri="{9D8B030D-6E8A-4147-A177-3AD203B41FA5}">
                      <a16:colId xmlns:a16="http://schemas.microsoft.com/office/drawing/2014/main" val="178373147"/>
                    </a:ext>
                  </a:extLst>
                </a:gridCol>
                <a:gridCol w="852946">
                  <a:extLst>
                    <a:ext uri="{9D8B030D-6E8A-4147-A177-3AD203B41FA5}">
                      <a16:colId xmlns:a16="http://schemas.microsoft.com/office/drawing/2014/main" val="2029177351"/>
                    </a:ext>
                  </a:extLst>
                </a:gridCol>
                <a:gridCol w="1116631">
                  <a:extLst>
                    <a:ext uri="{9D8B030D-6E8A-4147-A177-3AD203B41FA5}">
                      <a16:colId xmlns:a16="http://schemas.microsoft.com/office/drawing/2014/main" val="4200699196"/>
                    </a:ext>
                  </a:extLst>
                </a:gridCol>
              </a:tblGrid>
              <a:tr h="420744">
                <a:tc rowSpan="2">
                  <a:txBody>
                    <a:bodyPr/>
                    <a:lstStyle/>
                    <a:p>
                      <a:pPr algn="ctr"/>
                      <a:r>
                        <a:rPr lang="en-US" sz="1200" b="0" dirty="0" smtClean="0">
                          <a:solidFill>
                            <a:sysClr val="windowText" lastClr="000000"/>
                          </a:solidFill>
                        </a:rPr>
                        <a:t>    </a:t>
                      </a:r>
                    </a:p>
                    <a:p>
                      <a:pPr algn="ctr"/>
                      <a:endParaRPr lang="en-US" sz="1200" b="0" dirty="0" smtClean="0">
                        <a:solidFill>
                          <a:sysClr val="windowText" lastClr="000000"/>
                        </a:solidFill>
                      </a:endParaRPr>
                    </a:p>
                    <a:p>
                      <a:pPr algn="ctr"/>
                      <a:endParaRPr lang="en-US" sz="1200" b="0" dirty="0" smtClean="0">
                        <a:solidFill>
                          <a:sysClr val="windowText" lastClr="000000"/>
                        </a:solidFill>
                      </a:endParaRPr>
                    </a:p>
                    <a:p>
                      <a:pPr algn="ctr"/>
                      <a:endParaRPr lang="en-US" sz="1200" b="0" dirty="0" smtClean="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Number of atom</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3">
                  <a:txBody>
                    <a:bodyPr/>
                    <a:lstStyle/>
                    <a:p>
                      <a:pPr algn="ctr"/>
                      <a:r>
                        <a:rPr lang="en-US" sz="1200" dirty="0">
                          <a:solidFill>
                            <a:sysClr val="windowText" lastClr="000000"/>
                          </a:solidFill>
                        </a:rPr>
                        <a:t>Nanotube </a:t>
                      </a:r>
                      <a:r>
                        <a:rPr lang="en-US" sz="1200" dirty="0" smtClean="0">
                          <a:solidFill>
                            <a:sysClr val="windowText" lastClr="000000"/>
                          </a:solidFill>
                        </a:rPr>
                        <a:t>structure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rowSpan="3">
                  <a:txBody>
                    <a:bodyPr/>
                    <a:lstStyle/>
                    <a:p>
                      <a:pPr algn="ctr"/>
                      <a:r>
                        <a:rPr lang="en-US" sz="1200" b="1" dirty="0">
                          <a:solidFill>
                            <a:sysClr val="windowText" lastClr="000000"/>
                          </a:solidFill>
                        </a:rPr>
                        <a:t>Remarks</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56098295"/>
                  </a:ext>
                </a:extLst>
              </a:tr>
              <a:tr h="420744">
                <a:tc vMerge="1">
                  <a:txBody>
                    <a:bodyPr/>
                    <a:lstStyle/>
                    <a:p>
                      <a:pPr algn="ctr"/>
                      <a:endParaRPr lang="en-US" sz="1200" b="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Thickness Al-Si [</a:t>
                      </a:r>
                      <a:r>
                        <a:rPr lang="en-US" altLang="ko-KR" sz="1200" b="1" dirty="0">
                          <a:solidFill>
                            <a:sysClr val="windowText" lastClr="000000"/>
                          </a:solidFill>
                        </a:rPr>
                        <a:t>Å] </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Inner</a:t>
                      </a:r>
                      <a:r>
                        <a:rPr lang="ko-KR" altLang="en-US" sz="1200" b="1" dirty="0">
                          <a:solidFill>
                            <a:sysClr val="windowText" lastClr="000000"/>
                          </a:solidFill>
                        </a:rPr>
                        <a:t> </a:t>
                      </a:r>
                      <a:r>
                        <a:rPr lang="en-US" altLang="ko-KR" sz="1200" b="1" dirty="0">
                          <a:solidFill>
                            <a:sysClr val="windowText" lastClr="000000"/>
                          </a:solidFill>
                        </a:rPr>
                        <a:t>radius</a:t>
                      </a:r>
                      <a:r>
                        <a:rPr lang="en-US" sz="1200" b="1" dirty="0">
                          <a:solidFill>
                            <a:sysClr val="windowText" lastClr="000000"/>
                          </a:solidFill>
                        </a:rPr>
                        <a:t>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Length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99460629"/>
                  </a:ext>
                </a:extLst>
              </a:tr>
              <a:tr h="420744">
                <a:tc>
                  <a:txBody>
                    <a:bodyPr/>
                    <a:lstStyle/>
                    <a:p>
                      <a:pPr algn="ctr"/>
                      <a:r>
                        <a:rPr lang="en-US" sz="1200" b="0" dirty="0">
                          <a:solidFill>
                            <a:sysClr val="windowText" lastClr="000000"/>
                          </a:solidFill>
                        </a:rPr>
                        <a:t>Parameter</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dcap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lcap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1217825"/>
                  </a:ext>
                </a:extLst>
              </a:tr>
              <a:tr h="420744">
                <a:tc rowSpan="4">
                  <a:txBody>
                    <a:bodyPr/>
                    <a:lstStyle/>
                    <a:p>
                      <a:pPr algn="ctr"/>
                      <a:r>
                        <a:rPr lang="en-US" sz="1200" dirty="0">
                          <a:solidFill>
                            <a:sysClr val="windowText" lastClr="000000"/>
                          </a:solidFill>
                        </a:rPr>
                        <a:t>Same # atom, different thickness</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83924729"/>
                  </a:ext>
                </a:extLst>
              </a:tr>
              <a:tr h="420744">
                <a:tc vMerge="1">
                  <a:txBody>
                    <a:bodyPr/>
                    <a:lstStyle/>
                    <a:p>
                      <a:pPr algn="ctr"/>
                      <a:endParaRPr lang="en-US" sz="1200" b="1"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180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Standard </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796099"/>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41234646"/>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1131417"/>
                  </a:ext>
                </a:extLst>
              </a:tr>
              <a:tr h="420744">
                <a:tc rowSpan="3">
                  <a:txBody>
                    <a:bodyPr/>
                    <a:lstStyle/>
                    <a:p>
                      <a:pPr algn="ctr"/>
                      <a:r>
                        <a:rPr lang="en-US" sz="1200" dirty="0">
                          <a:solidFill>
                            <a:sysClr val="windowText" lastClr="000000"/>
                          </a:solidFill>
                        </a:rPr>
                        <a:t>Same charge,</a:t>
                      </a:r>
                    </a:p>
                    <a:p>
                      <a:pPr algn="ctr"/>
                      <a:r>
                        <a:rPr lang="en-US" sz="1200" dirty="0">
                          <a:solidFill>
                            <a:sysClr val="windowText" lastClr="000000"/>
                          </a:solidFill>
                        </a:rPr>
                        <a:t>different thickness </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267</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75158458"/>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2282510"/>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933</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83443748"/>
                  </a:ext>
                </a:extLst>
              </a:tr>
              <a:tr h="420744">
                <a:tc rowSpan="2">
                  <a:txBody>
                    <a:bodyPr/>
                    <a:lstStyle/>
                    <a:p>
                      <a:pPr algn="ctr"/>
                      <a:r>
                        <a:rPr lang="en-US" sz="1200" dirty="0">
                          <a:solidFill>
                            <a:sysClr val="windowText" lastClr="000000"/>
                          </a:solidFill>
                        </a:rPr>
                        <a:t>Comparing with </a:t>
                      </a:r>
                      <a:r>
                        <a:rPr lang="en-US" sz="1200" dirty="0" err="1">
                          <a:solidFill>
                            <a:sysClr val="windowText" lastClr="000000"/>
                          </a:solidFill>
                        </a:rPr>
                        <a:t>Al+Si</a:t>
                      </a:r>
                      <a:r>
                        <a:rPr lang="en-US" sz="1200" dirty="0">
                          <a:solidFill>
                            <a:sysClr val="windowText" lastClr="000000"/>
                          </a:solidFill>
                        </a:rPr>
                        <a:t> NT and Al/Si NT</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9117473"/>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solidFill>
                            <a:sysClr val="windowText" lastClr="000000"/>
                          </a:solidFill>
                        </a:rPr>
                        <a:t>180</a:t>
                      </a: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solidFill>
                            <a:sysClr val="windowText" lastClr="000000"/>
                          </a:solidFill>
                        </a:rPr>
                        <a:t>60</a:t>
                      </a: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59918"/>
                  </a:ext>
                </a:extLst>
              </a:tr>
            </a:tbl>
          </a:graphicData>
        </a:graphic>
      </p:graphicFrame>
      <p:sp>
        <p:nvSpPr>
          <p:cNvPr id="3" name="Rectangle 2"/>
          <p:cNvSpPr/>
          <p:nvPr/>
        </p:nvSpPr>
        <p:spPr>
          <a:xfrm>
            <a:off x="270048" y="2743200"/>
            <a:ext cx="5427367" cy="1679331"/>
          </a:xfrm>
          <a:prstGeom prst="rect">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6" name="Picture 5" descr="C:\Users\Pc_User\traineeship norway\material\1Al1Si100_ph2.png"/>
          <p:cNvPicPr>
            <a:picLocks noChangeAspect="1" noChangeArrowheads="1"/>
          </p:cNvPicPr>
          <p:nvPr/>
        </p:nvPicPr>
        <p:blipFill>
          <a:blip r:embed="rId2" cstate="print"/>
          <a:srcRect/>
          <a:stretch>
            <a:fillRect/>
          </a:stretch>
        </p:blipFill>
        <p:spPr bwMode="auto">
          <a:xfrm>
            <a:off x="7390008" y="1443946"/>
            <a:ext cx="1946004" cy="2381852"/>
          </a:xfrm>
          <a:prstGeom prst="rect">
            <a:avLst/>
          </a:prstGeom>
          <a:noFill/>
        </p:spPr>
      </p:pic>
      <p:pic>
        <p:nvPicPr>
          <p:cNvPr id="7" name="Picture 6" descr="C:\Users\Pc_User\traineeship norway\material\1Al1Si100_ph22.png"/>
          <p:cNvPicPr>
            <a:picLocks noChangeAspect="1" noChangeArrowheads="1"/>
          </p:cNvPicPr>
          <p:nvPr/>
        </p:nvPicPr>
        <p:blipFill>
          <a:blip r:embed="rId3" cstate="print"/>
          <a:srcRect/>
          <a:stretch>
            <a:fillRect/>
          </a:stretch>
        </p:blipFill>
        <p:spPr bwMode="auto">
          <a:xfrm>
            <a:off x="9529011" y="1605776"/>
            <a:ext cx="1824789" cy="2274848"/>
          </a:xfrm>
          <a:prstGeom prst="rect">
            <a:avLst/>
          </a:prstGeom>
          <a:noFill/>
        </p:spPr>
      </p:pic>
      <p:grpSp>
        <p:nvGrpSpPr>
          <p:cNvPr id="29" name="Group 28"/>
          <p:cNvGrpSpPr/>
          <p:nvPr/>
        </p:nvGrpSpPr>
        <p:grpSpPr>
          <a:xfrm rot="856608">
            <a:off x="10230414" y="4569690"/>
            <a:ext cx="1900147" cy="1238372"/>
            <a:chOff x="6418068" y="1220804"/>
            <a:chExt cx="4919091" cy="3205891"/>
          </a:xfrm>
        </p:grpSpPr>
        <p:sp>
          <p:nvSpPr>
            <p:cNvPr id="30" name="Flowchart: Magnetic Disk 29"/>
            <p:cNvSpPr/>
            <p:nvPr/>
          </p:nvSpPr>
          <p:spPr>
            <a:xfrm rot="15333431">
              <a:off x="7274668" y="364204"/>
              <a:ext cx="3205891" cy="4919091"/>
            </a:xfrm>
            <a:prstGeom prst="flowChartMagneticDisk">
              <a:avLst/>
            </a:prstGeom>
            <a:solidFill>
              <a:schemeClr val="accent2">
                <a:alpha val="50000"/>
              </a:schemeClr>
            </a:solid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b-NO"/>
            </a:p>
          </p:txBody>
        </p:sp>
        <p:sp>
          <p:nvSpPr>
            <p:cNvPr id="31" name="Flowchart: Magnetic Disk 30"/>
            <p:cNvSpPr/>
            <p:nvPr/>
          </p:nvSpPr>
          <p:spPr>
            <a:xfrm rot="15333431">
              <a:off x="7778752" y="1246547"/>
              <a:ext cx="2328819" cy="3154404"/>
            </a:xfrm>
            <a:prstGeom prst="flowChartMagneticDisk">
              <a:avLst/>
            </a:prstGeom>
            <a:solidFill>
              <a:schemeClr val="accent5">
                <a:alpha val="80000"/>
              </a:schemeClr>
            </a:solidFill>
            <a:ln>
              <a:solidFill>
                <a:schemeClr val="accent1"/>
              </a:solidFill>
              <a:prstDash val="dash"/>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b-NO"/>
            </a:p>
          </p:txBody>
        </p:sp>
      </p:grpSp>
      <p:sp>
        <p:nvSpPr>
          <p:cNvPr id="32" name="Rectangle 31"/>
          <p:cNvSpPr/>
          <p:nvPr/>
        </p:nvSpPr>
        <p:spPr>
          <a:xfrm>
            <a:off x="9989127" y="5068467"/>
            <a:ext cx="1024639" cy="307777"/>
          </a:xfrm>
          <a:prstGeom prst="rect">
            <a:avLst/>
          </a:prstGeom>
        </p:spPr>
        <p:txBody>
          <a:bodyPr wrap="none">
            <a:spAutoFit/>
          </a:bodyPr>
          <a:lstStyle/>
          <a:p>
            <a:r>
              <a:rPr lang="en-US" sz="1400" b="1" dirty="0" smtClean="0">
                <a:solidFill>
                  <a:sysClr val="windowText" lastClr="000000"/>
                </a:solidFill>
              </a:rPr>
              <a:t>Al(+) inside</a:t>
            </a:r>
            <a:endParaRPr lang="nb-NO" sz="1400" dirty="0"/>
          </a:p>
        </p:txBody>
      </p:sp>
      <p:sp>
        <p:nvSpPr>
          <p:cNvPr id="33" name="Rectangle 32"/>
          <p:cNvSpPr/>
          <p:nvPr/>
        </p:nvSpPr>
        <p:spPr>
          <a:xfrm>
            <a:off x="10594482" y="4246704"/>
            <a:ext cx="1079142" cy="307777"/>
          </a:xfrm>
          <a:prstGeom prst="rect">
            <a:avLst/>
          </a:prstGeom>
        </p:spPr>
        <p:txBody>
          <a:bodyPr wrap="none">
            <a:spAutoFit/>
          </a:bodyPr>
          <a:lstStyle/>
          <a:p>
            <a:r>
              <a:rPr lang="en-US" sz="1400" b="1" dirty="0" smtClean="0">
                <a:solidFill>
                  <a:sysClr val="windowText" lastClr="000000"/>
                </a:solidFill>
              </a:rPr>
              <a:t>Si(-) outside</a:t>
            </a:r>
            <a:endParaRPr lang="nb-NO" sz="1400" dirty="0"/>
          </a:p>
        </p:txBody>
      </p:sp>
      <p:sp>
        <p:nvSpPr>
          <p:cNvPr id="34" name="Oval 33"/>
          <p:cNvSpPr/>
          <p:nvPr/>
        </p:nvSpPr>
        <p:spPr>
          <a:xfrm>
            <a:off x="7470813" y="4259680"/>
            <a:ext cx="1828538" cy="1828538"/>
          </a:xfrm>
          <a:prstGeom prst="ellipse">
            <a:avLst/>
          </a:prstGeom>
          <a:solidFill>
            <a:schemeClr val="accent2">
              <a:alpha val="2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 name="Oval 34"/>
          <p:cNvSpPr/>
          <p:nvPr/>
        </p:nvSpPr>
        <p:spPr>
          <a:xfrm>
            <a:off x="7198519" y="3987386"/>
            <a:ext cx="2373126" cy="2373126"/>
          </a:xfrm>
          <a:prstGeom prst="ellipse">
            <a:avLst/>
          </a:prstGeom>
          <a:solidFill>
            <a:schemeClr val="accent2">
              <a:alpha val="15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6" name="Oval 35"/>
          <p:cNvSpPr/>
          <p:nvPr/>
        </p:nvSpPr>
        <p:spPr>
          <a:xfrm>
            <a:off x="6942563" y="3727847"/>
            <a:ext cx="2892204" cy="2892204"/>
          </a:xfrm>
          <a:prstGeom prst="ellipse">
            <a:avLst/>
          </a:prstGeom>
          <a:solidFill>
            <a:schemeClr val="accent2">
              <a:alpha val="1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37" name="Group 36"/>
          <p:cNvGrpSpPr/>
          <p:nvPr/>
        </p:nvGrpSpPr>
        <p:grpSpPr>
          <a:xfrm>
            <a:off x="7734131" y="4534352"/>
            <a:ext cx="1309052" cy="1309052"/>
            <a:chOff x="6445763" y="4340860"/>
            <a:chExt cx="1934587" cy="1934587"/>
          </a:xfrm>
        </p:grpSpPr>
        <p:sp>
          <p:nvSpPr>
            <p:cNvPr id="38" name="Oval 37"/>
            <p:cNvSpPr/>
            <p:nvPr/>
          </p:nvSpPr>
          <p:spPr>
            <a:xfrm>
              <a:off x="6445763" y="4340860"/>
              <a:ext cx="1934587" cy="1934587"/>
            </a:xfrm>
            <a:prstGeom prst="ellipse">
              <a:avLst/>
            </a:prstGeom>
            <a:solidFill>
              <a:schemeClr val="accent2">
                <a:alpha val="53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9" name="Oval 38"/>
            <p:cNvSpPr/>
            <p:nvPr/>
          </p:nvSpPr>
          <p:spPr>
            <a:xfrm>
              <a:off x="6921723" y="4816820"/>
              <a:ext cx="982665" cy="982665"/>
            </a:xfrm>
            <a:prstGeom prst="ellipse">
              <a:avLst/>
            </a:prstGeom>
            <a:solidFill>
              <a:schemeClr val="accent5">
                <a:alpha val="80000"/>
              </a:scheme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cxnSp>
        <p:nvCxnSpPr>
          <p:cNvPr id="40" name="Straight Arrow Connector 39"/>
          <p:cNvCxnSpPr/>
          <p:nvPr/>
        </p:nvCxnSpPr>
        <p:spPr>
          <a:xfrm flipV="1">
            <a:off x="8392852" y="4856649"/>
            <a:ext cx="0" cy="332228"/>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8355831" y="4932276"/>
            <a:ext cx="458908" cy="276999"/>
          </a:xfrm>
          <a:prstGeom prst="rect">
            <a:avLst/>
          </a:prstGeom>
        </p:spPr>
        <p:txBody>
          <a:bodyPr wrap="none">
            <a:spAutoFit/>
          </a:bodyPr>
          <a:lstStyle/>
          <a:p>
            <a:r>
              <a:rPr lang="nb-NO" sz="1200" b="1" dirty="0" err="1" smtClean="0"/>
              <a:t>rcap</a:t>
            </a:r>
            <a:endParaRPr lang="nb-NO" sz="1200" b="1" dirty="0"/>
          </a:p>
        </p:txBody>
      </p:sp>
      <p:cxnSp>
        <p:nvCxnSpPr>
          <p:cNvPr id="42" name="Straight Arrow Connector 41"/>
          <p:cNvCxnSpPr>
            <a:endCxn id="38" idx="3"/>
          </p:cNvCxnSpPr>
          <p:nvPr/>
        </p:nvCxnSpPr>
        <p:spPr>
          <a:xfrm flipH="1">
            <a:off x="7925837" y="5188877"/>
            <a:ext cx="467015" cy="462821"/>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3" name="Rectangle 42"/>
          <p:cNvSpPr/>
          <p:nvPr/>
        </p:nvSpPr>
        <p:spPr>
          <a:xfrm>
            <a:off x="8849195" y="5719426"/>
            <a:ext cx="747320" cy="276999"/>
          </a:xfrm>
          <a:prstGeom prst="rect">
            <a:avLst/>
          </a:prstGeom>
        </p:spPr>
        <p:txBody>
          <a:bodyPr wrap="none">
            <a:spAutoFit/>
          </a:bodyPr>
          <a:lstStyle/>
          <a:p>
            <a:r>
              <a:rPr lang="en-US" sz="1200" b="1" dirty="0" smtClean="0">
                <a:solidFill>
                  <a:sysClr val="windowText" lastClr="000000"/>
                </a:solidFill>
              </a:rPr>
              <a:t>60+500Å</a:t>
            </a:r>
            <a:endParaRPr lang="nb-NO" sz="1200" dirty="0"/>
          </a:p>
        </p:txBody>
      </p:sp>
      <p:cxnSp>
        <p:nvCxnSpPr>
          <p:cNvPr id="44" name="Straight Arrow Connector 43"/>
          <p:cNvCxnSpPr/>
          <p:nvPr/>
        </p:nvCxnSpPr>
        <p:spPr>
          <a:xfrm flipV="1">
            <a:off x="8396643" y="4524186"/>
            <a:ext cx="0" cy="332228"/>
          </a:xfrm>
          <a:prstGeom prst="straightConnector1">
            <a:avLst/>
          </a:prstGeom>
          <a:ln w="95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a:xfrm>
            <a:off x="8332901" y="4560051"/>
            <a:ext cx="489942" cy="276999"/>
          </a:xfrm>
          <a:prstGeom prst="rect">
            <a:avLst/>
          </a:prstGeom>
        </p:spPr>
        <p:txBody>
          <a:bodyPr wrap="none">
            <a:spAutoFit/>
          </a:bodyPr>
          <a:lstStyle/>
          <a:p>
            <a:r>
              <a:rPr lang="en-US" sz="1200" b="1" dirty="0" err="1" smtClean="0">
                <a:solidFill>
                  <a:sysClr val="windowText" lastClr="000000"/>
                </a:solidFill>
              </a:rPr>
              <a:t>dcap</a:t>
            </a:r>
            <a:endParaRPr lang="nb-NO" sz="1200" dirty="0"/>
          </a:p>
        </p:txBody>
      </p:sp>
      <p:cxnSp>
        <p:nvCxnSpPr>
          <p:cNvPr id="46" name="Straight Arrow Connector 45"/>
          <p:cNvCxnSpPr/>
          <p:nvPr/>
        </p:nvCxnSpPr>
        <p:spPr>
          <a:xfrm flipH="1">
            <a:off x="8112788" y="5202615"/>
            <a:ext cx="274086" cy="834149"/>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8391167" y="5195569"/>
            <a:ext cx="131853" cy="1151504"/>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8388185" y="5188877"/>
            <a:ext cx="808160" cy="1178327"/>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7445943" y="5251388"/>
            <a:ext cx="747320" cy="276999"/>
          </a:xfrm>
          <a:prstGeom prst="rect">
            <a:avLst/>
          </a:prstGeom>
        </p:spPr>
        <p:txBody>
          <a:bodyPr wrap="none">
            <a:spAutoFit/>
          </a:bodyPr>
          <a:lstStyle/>
          <a:p>
            <a:r>
              <a:rPr lang="en-US" sz="1200" b="1" dirty="0" smtClean="0">
                <a:solidFill>
                  <a:sysClr val="windowText" lastClr="000000"/>
                </a:solidFill>
              </a:rPr>
              <a:t>60+100Å</a:t>
            </a:r>
            <a:endParaRPr lang="nb-NO" sz="1200" dirty="0"/>
          </a:p>
        </p:txBody>
      </p:sp>
      <p:sp>
        <p:nvSpPr>
          <p:cNvPr id="50" name="Rectangle 49"/>
          <p:cNvSpPr/>
          <p:nvPr/>
        </p:nvSpPr>
        <p:spPr>
          <a:xfrm>
            <a:off x="7494235" y="5652042"/>
            <a:ext cx="747320" cy="276999"/>
          </a:xfrm>
          <a:prstGeom prst="rect">
            <a:avLst/>
          </a:prstGeom>
        </p:spPr>
        <p:txBody>
          <a:bodyPr wrap="none">
            <a:spAutoFit/>
          </a:bodyPr>
          <a:lstStyle/>
          <a:p>
            <a:r>
              <a:rPr lang="en-US" sz="1200" b="1" dirty="0" smtClean="0">
                <a:solidFill>
                  <a:sysClr val="windowText" lastClr="000000"/>
                </a:solidFill>
              </a:rPr>
              <a:t>60+180Å</a:t>
            </a:r>
            <a:endParaRPr lang="nb-NO" sz="1200" dirty="0"/>
          </a:p>
        </p:txBody>
      </p:sp>
      <p:sp>
        <p:nvSpPr>
          <p:cNvPr id="51" name="Rectangle 50"/>
          <p:cNvSpPr/>
          <p:nvPr/>
        </p:nvSpPr>
        <p:spPr>
          <a:xfrm>
            <a:off x="7842222" y="6043394"/>
            <a:ext cx="747320" cy="276999"/>
          </a:xfrm>
          <a:prstGeom prst="rect">
            <a:avLst/>
          </a:prstGeom>
        </p:spPr>
        <p:txBody>
          <a:bodyPr wrap="none">
            <a:spAutoFit/>
          </a:bodyPr>
          <a:lstStyle/>
          <a:p>
            <a:r>
              <a:rPr lang="en-US" sz="1200" b="1" dirty="0" smtClean="0">
                <a:solidFill>
                  <a:sysClr val="windowText" lastClr="000000"/>
                </a:solidFill>
              </a:rPr>
              <a:t>60+240Å</a:t>
            </a:r>
            <a:endParaRPr lang="nb-NO" sz="1200" dirty="0"/>
          </a:p>
        </p:txBody>
      </p:sp>
    </p:spTree>
    <p:extLst>
      <p:ext uri="{BB962C8B-B14F-4D97-AF65-F5344CB8AC3E}">
        <p14:creationId xmlns:p14="http://schemas.microsoft.com/office/powerpoint/2010/main" val="152966794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Modelling </a:t>
            </a:r>
            <a:r>
              <a:rPr lang="en-US" sz="2200" dirty="0"/>
              <a:t>parameter </a:t>
            </a:r>
            <a:r>
              <a:rPr lang="en-US" sz="2200" dirty="0" smtClean="0"/>
              <a:t>for simulation</a:t>
            </a:r>
            <a:endParaRPr lang="en-US" sz="2200" dirty="0"/>
          </a:p>
        </p:txBody>
      </p:sp>
      <p:graphicFrame>
        <p:nvGraphicFramePr>
          <p:cNvPr id="5" name="Content Placeholder 4">
            <a:extLst>
              <a:ext uri="{FF2B5EF4-FFF2-40B4-BE49-F238E27FC236}">
                <a16:creationId xmlns:a16="http://schemas.microsoft.com/office/drawing/2014/main" id="{6C0172C6-D312-4FE8-AB35-307FC10E83B8}"/>
              </a:ext>
            </a:extLst>
          </p:cNvPr>
          <p:cNvGraphicFramePr>
            <a:graphicFrameLocks noGrp="1"/>
          </p:cNvGraphicFramePr>
          <p:nvPr>
            <p:ph idx="1"/>
            <p:extLst>
              <p:ext uri="{D42A27DB-BD31-4B8C-83A1-F6EECF244321}">
                <p14:modId xmlns:p14="http://schemas.microsoft.com/office/powerpoint/2010/main" val="2769884820"/>
              </p:ext>
            </p:extLst>
          </p:nvPr>
        </p:nvGraphicFramePr>
        <p:xfrm>
          <a:off x="261256" y="1443946"/>
          <a:ext cx="6551808" cy="5085384"/>
        </p:xfrm>
        <a:graphic>
          <a:graphicData uri="http://schemas.openxmlformats.org/drawingml/2006/table">
            <a:tbl>
              <a:tblPr firstRow="1" bandRow="1">
                <a:tableStyleId>{5C22544A-7EE6-4342-B048-85BDC9FD1C3A}</a:tableStyleId>
              </a:tblPr>
              <a:tblGrid>
                <a:gridCol w="1170447">
                  <a:extLst>
                    <a:ext uri="{9D8B030D-6E8A-4147-A177-3AD203B41FA5}">
                      <a16:colId xmlns:a16="http://schemas.microsoft.com/office/drawing/2014/main" val="1834056099"/>
                    </a:ext>
                  </a:extLst>
                </a:gridCol>
                <a:gridCol w="852946">
                  <a:extLst>
                    <a:ext uri="{9D8B030D-6E8A-4147-A177-3AD203B41FA5}">
                      <a16:colId xmlns:a16="http://schemas.microsoft.com/office/drawing/2014/main" val="2092359360"/>
                    </a:ext>
                  </a:extLst>
                </a:gridCol>
                <a:gridCol w="852946">
                  <a:extLst>
                    <a:ext uri="{9D8B030D-6E8A-4147-A177-3AD203B41FA5}">
                      <a16:colId xmlns:a16="http://schemas.microsoft.com/office/drawing/2014/main" val="1234474848"/>
                    </a:ext>
                  </a:extLst>
                </a:gridCol>
                <a:gridCol w="852946">
                  <a:extLst>
                    <a:ext uri="{9D8B030D-6E8A-4147-A177-3AD203B41FA5}">
                      <a16:colId xmlns:a16="http://schemas.microsoft.com/office/drawing/2014/main" val="2839320521"/>
                    </a:ext>
                  </a:extLst>
                </a:gridCol>
                <a:gridCol w="852946">
                  <a:extLst>
                    <a:ext uri="{9D8B030D-6E8A-4147-A177-3AD203B41FA5}">
                      <a16:colId xmlns:a16="http://schemas.microsoft.com/office/drawing/2014/main" val="178373147"/>
                    </a:ext>
                  </a:extLst>
                </a:gridCol>
                <a:gridCol w="852946">
                  <a:extLst>
                    <a:ext uri="{9D8B030D-6E8A-4147-A177-3AD203B41FA5}">
                      <a16:colId xmlns:a16="http://schemas.microsoft.com/office/drawing/2014/main" val="2029177351"/>
                    </a:ext>
                  </a:extLst>
                </a:gridCol>
                <a:gridCol w="1116631">
                  <a:extLst>
                    <a:ext uri="{9D8B030D-6E8A-4147-A177-3AD203B41FA5}">
                      <a16:colId xmlns:a16="http://schemas.microsoft.com/office/drawing/2014/main" val="4200699196"/>
                    </a:ext>
                  </a:extLst>
                </a:gridCol>
              </a:tblGrid>
              <a:tr h="420744">
                <a:tc rowSpan="2">
                  <a:txBody>
                    <a:bodyPr/>
                    <a:lstStyle/>
                    <a:p>
                      <a:pPr algn="ctr"/>
                      <a:r>
                        <a:rPr lang="en-US" sz="1200" b="0" dirty="0" smtClean="0">
                          <a:solidFill>
                            <a:sysClr val="windowText" lastClr="000000"/>
                          </a:solidFill>
                        </a:rPr>
                        <a:t>    </a:t>
                      </a:r>
                    </a:p>
                    <a:p>
                      <a:pPr algn="ctr"/>
                      <a:endParaRPr lang="en-US" sz="1200" b="0" dirty="0" smtClean="0">
                        <a:solidFill>
                          <a:sysClr val="windowText" lastClr="000000"/>
                        </a:solidFill>
                      </a:endParaRPr>
                    </a:p>
                    <a:p>
                      <a:pPr algn="ctr"/>
                      <a:endParaRPr lang="en-US" sz="1200" b="0" dirty="0" smtClean="0">
                        <a:solidFill>
                          <a:sysClr val="windowText" lastClr="000000"/>
                        </a:solidFill>
                      </a:endParaRPr>
                    </a:p>
                    <a:p>
                      <a:pPr algn="ctr"/>
                      <a:endParaRPr lang="en-US" sz="1200" b="0" dirty="0" smtClean="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Number of atom</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3">
                  <a:txBody>
                    <a:bodyPr/>
                    <a:lstStyle/>
                    <a:p>
                      <a:pPr algn="ctr"/>
                      <a:r>
                        <a:rPr lang="en-US" sz="1200" dirty="0">
                          <a:solidFill>
                            <a:sysClr val="windowText" lastClr="000000"/>
                          </a:solidFill>
                        </a:rPr>
                        <a:t>Nanotube </a:t>
                      </a:r>
                      <a:r>
                        <a:rPr lang="en-US" sz="1200" dirty="0" smtClean="0">
                          <a:solidFill>
                            <a:sysClr val="windowText" lastClr="000000"/>
                          </a:solidFill>
                        </a:rPr>
                        <a:t>structure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rowSpan="3">
                  <a:txBody>
                    <a:bodyPr/>
                    <a:lstStyle/>
                    <a:p>
                      <a:pPr algn="ctr"/>
                      <a:r>
                        <a:rPr lang="en-US" sz="1200" b="1" dirty="0">
                          <a:solidFill>
                            <a:sysClr val="windowText" lastClr="000000"/>
                          </a:solidFill>
                        </a:rPr>
                        <a:t>Remarks</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56098295"/>
                  </a:ext>
                </a:extLst>
              </a:tr>
              <a:tr h="420744">
                <a:tc vMerge="1">
                  <a:txBody>
                    <a:bodyPr/>
                    <a:lstStyle/>
                    <a:p>
                      <a:pPr algn="ctr"/>
                      <a:endParaRPr lang="en-US" sz="1200" b="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Thickness Al-Si [</a:t>
                      </a:r>
                      <a:r>
                        <a:rPr lang="en-US" altLang="ko-KR" sz="1200" b="1" dirty="0">
                          <a:solidFill>
                            <a:sysClr val="windowText" lastClr="000000"/>
                          </a:solidFill>
                        </a:rPr>
                        <a:t>Å] </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Inner</a:t>
                      </a:r>
                      <a:r>
                        <a:rPr lang="ko-KR" altLang="en-US" sz="1200" b="1" dirty="0">
                          <a:solidFill>
                            <a:sysClr val="windowText" lastClr="000000"/>
                          </a:solidFill>
                        </a:rPr>
                        <a:t> </a:t>
                      </a:r>
                      <a:r>
                        <a:rPr lang="en-US" altLang="ko-KR" sz="1200" b="1" dirty="0">
                          <a:solidFill>
                            <a:sysClr val="windowText" lastClr="000000"/>
                          </a:solidFill>
                        </a:rPr>
                        <a:t>radius</a:t>
                      </a:r>
                      <a:r>
                        <a:rPr lang="en-US" sz="1200" b="1" dirty="0">
                          <a:solidFill>
                            <a:sysClr val="windowText" lastClr="000000"/>
                          </a:solidFill>
                        </a:rPr>
                        <a:t>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Length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99460629"/>
                  </a:ext>
                </a:extLst>
              </a:tr>
              <a:tr h="420744">
                <a:tc>
                  <a:txBody>
                    <a:bodyPr/>
                    <a:lstStyle/>
                    <a:p>
                      <a:pPr algn="ctr"/>
                      <a:r>
                        <a:rPr lang="en-US" sz="1200" b="0" dirty="0">
                          <a:solidFill>
                            <a:sysClr val="windowText" lastClr="000000"/>
                          </a:solidFill>
                        </a:rPr>
                        <a:t>Parameter</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dcap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lcap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1217825"/>
                  </a:ext>
                </a:extLst>
              </a:tr>
              <a:tr h="420744">
                <a:tc rowSpan="4">
                  <a:txBody>
                    <a:bodyPr/>
                    <a:lstStyle/>
                    <a:p>
                      <a:pPr algn="ctr"/>
                      <a:r>
                        <a:rPr lang="en-US" sz="1200" dirty="0">
                          <a:solidFill>
                            <a:sysClr val="windowText" lastClr="000000"/>
                          </a:solidFill>
                        </a:rPr>
                        <a:t>Same # atom, different thickness</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83924729"/>
                  </a:ext>
                </a:extLst>
              </a:tr>
              <a:tr h="420744">
                <a:tc vMerge="1">
                  <a:txBody>
                    <a:bodyPr/>
                    <a:lstStyle/>
                    <a:p>
                      <a:pPr algn="ctr"/>
                      <a:endParaRPr lang="en-US" sz="1200" b="1"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180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Standard </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796099"/>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41234646"/>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1131417"/>
                  </a:ext>
                </a:extLst>
              </a:tr>
              <a:tr h="420744">
                <a:tc rowSpan="3">
                  <a:txBody>
                    <a:bodyPr/>
                    <a:lstStyle/>
                    <a:p>
                      <a:pPr algn="ctr"/>
                      <a:r>
                        <a:rPr lang="en-US" sz="1200" dirty="0">
                          <a:solidFill>
                            <a:sysClr val="windowText" lastClr="000000"/>
                          </a:solidFill>
                        </a:rPr>
                        <a:t>Same charge,</a:t>
                      </a:r>
                    </a:p>
                    <a:p>
                      <a:pPr algn="ctr"/>
                      <a:r>
                        <a:rPr lang="en-US" sz="1200" dirty="0">
                          <a:solidFill>
                            <a:sysClr val="windowText" lastClr="000000"/>
                          </a:solidFill>
                        </a:rPr>
                        <a:t>different thickness </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267</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75158458"/>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2282510"/>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933</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83443748"/>
                  </a:ext>
                </a:extLst>
              </a:tr>
              <a:tr h="420744">
                <a:tc rowSpan="2">
                  <a:txBody>
                    <a:bodyPr/>
                    <a:lstStyle/>
                    <a:p>
                      <a:pPr algn="ctr"/>
                      <a:r>
                        <a:rPr lang="en-US" sz="1200" dirty="0">
                          <a:solidFill>
                            <a:sysClr val="windowText" lastClr="000000"/>
                          </a:solidFill>
                        </a:rPr>
                        <a:t>Comparing with </a:t>
                      </a:r>
                      <a:r>
                        <a:rPr lang="en-US" sz="1200" dirty="0" err="1">
                          <a:solidFill>
                            <a:sysClr val="windowText" lastClr="000000"/>
                          </a:solidFill>
                        </a:rPr>
                        <a:t>Al+Si</a:t>
                      </a:r>
                      <a:r>
                        <a:rPr lang="en-US" sz="1200" dirty="0">
                          <a:solidFill>
                            <a:sysClr val="windowText" lastClr="000000"/>
                          </a:solidFill>
                        </a:rPr>
                        <a:t> NT and Al/Si NT</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9117473"/>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solidFill>
                            <a:sysClr val="windowText" lastClr="000000"/>
                          </a:solidFill>
                        </a:rPr>
                        <a:t>180</a:t>
                      </a: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solidFill>
                            <a:sysClr val="windowText" lastClr="000000"/>
                          </a:solidFill>
                        </a:rPr>
                        <a:t>60</a:t>
                      </a: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59918"/>
                  </a:ext>
                </a:extLst>
              </a:tr>
            </a:tbl>
          </a:graphicData>
        </a:graphic>
      </p:graphicFrame>
      <p:sp>
        <p:nvSpPr>
          <p:cNvPr id="3" name="Rectangle 2"/>
          <p:cNvSpPr/>
          <p:nvPr/>
        </p:nvSpPr>
        <p:spPr>
          <a:xfrm>
            <a:off x="270048" y="5686708"/>
            <a:ext cx="5427367" cy="842621"/>
          </a:xfrm>
          <a:prstGeom prst="rect">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6" name="Picture 5" descr="C:\Users\Pc_User\traineeship norway\material\1Al1Si100_ph2.png"/>
          <p:cNvPicPr>
            <a:picLocks noChangeAspect="1" noChangeArrowheads="1"/>
          </p:cNvPicPr>
          <p:nvPr/>
        </p:nvPicPr>
        <p:blipFill>
          <a:blip r:embed="rId2" cstate="print"/>
          <a:srcRect/>
          <a:stretch>
            <a:fillRect/>
          </a:stretch>
        </p:blipFill>
        <p:spPr bwMode="auto">
          <a:xfrm>
            <a:off x="7390008" y="1443946"/>
            <a:ext cx="1946004" cy="2381852"/>
          </a:xfrm>
          <a:prstGeom prst="rect">
            <a:avLst/>
          </a:prstGeom>
          <a:noFill/>
        </p:spPr>
      </p:pic>
      <p:pic>
        <p:nvPicPr>
          <p:cNvPr id="7" name="Picture 6" descr="C:\Users\Pc_User\traineeship norway\material\1Al1Si100_ph22.png"/>
          <p:cNvPicPr>
            <a:picLocks noChangeAspect="1" noChangeArrowheads="1"/>
          </p:cNvPicPr>
          <p:nvPr/>
        </p:nvPicPr>
        <p:blipFill>
          <a:blip r:embed="rId3" cstate="print"/>
          <a:srcRect/>
          <a:stretch>
            <a:fillRect/>
          </a:stretch>
        </p:blipFill>
        <p:spPr bwMode="auto">
          <a:xfrm>
            <a:off x="9529011" y="1605776"/>
            <a:ext cx="1824789" cy="2274848"/>
          </a:xfrm>
          <a:prstGeom prst="rect">
            <a:avLst/>
          </a:prstGeom>
          <a:noFill/>
        </p:spPr>
      </p:pic>
      <p:sp>
        <p:nvSpPr>
          <p:cNvPr id="32" name="Oval 31"/>
          <p:cNvSpPr/>
          <p:nvPr/>
        </p:nvSpPr>
        <p:spPr>
          <a:xfrm>
            <a:off x="7073718" y="4340776"/>
            <a:ext cx="1828538" cy="1828538"/>
          </a:xfrm>
          <a:prstGeom prst="ellipse">
            <a:avLst/>
          </a:prstGeom>
          <a:solidFill>
            <a:schemeClr val="accent2">
              <a:alpha val="2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 name="Oval 21"/>
          <p:cNvSpPr/>
          <p:nvPr/>
        </p:nvSpPr>
        <p:spPr>
          <a:xfrm>
            <a:off x="7659096" y="4937509"/>
            <a:ext cx="664927" cy="664927"/>
          </a:xfrm>
          <a:prstGeom prst="ellipse">
            <a:avLst/>
          </a:prstGeom>
          <a:solidFill>
            <a:schemeClr val="accent5">
              <a:alpha val="80000"/>
            </a:scheme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cxnSp>
        <p:nvCxnSpPr>
          <p:cNvPr id="35" name="Straight Arrow Connector 34"/>
          <p:cNvCxnSpPr/>
          <p:nvPr/>
        </p:nvCxnSpPr>
        <p:spPr>
          <a:xfrm flipH="1">
            <a:off x="7715693" y="5283711"/>
            <a:ext cx="274086" cy="834149"/>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7097140" y="5733138"/>
            <a:ext cx="747320" cy="276999"/>
          </a:xfrm>
          <a:prstGeom prst="rect">
            <a:avLst/>
          </a:prstGeom>
        </p:spPr>
        <p:txBody>
          <a:bodyPr wrap="none">
            <a:spAutoFit/>
          </a:bodyPr>
          <a:lstStyle/>
          <a:p>
            <a:r>
              <a:rPr lang="en-US" sz="1200" b="1" dirty="0" smtClean="0">
                <a:solidFill>
                  <a:sysClr val="windowText" lastClr="000000"/>
                </a:solidFill>
              </a:rPr>
              <a:t>60+180Å</a:t>
            </a:r>
            <a:endParaRPr lang="nb-NO" sz="1200" dirty="0"/>
          </a:p>
        </p:txBody>
      </p:sp>
      <p:cxnSp>
        <p:nvCxnSpPr>
          <p:cNvPr id="29" name="Straight Arrow Connector 28"/>
          <p:cNvCxnSpPr>
            <a:endCxn id="22" idx="5"/>
          </p:cNvCxnSpPr>
          <p:nvPr/>
        </p:nvCxnSpPr>
        <p:spPr>
          <a:xfrm>
            <a:off x="7991090" y="5269973"/>
            <a:ext cx="235557" cy="235087"/>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8039281" y="5145211"/>
            <a:ext cx="434734" cy="276999"/>
          </a:xfrm>
          <a:prstGeom prst="rect">
            <a:avLst/>
          </a:prstGeom>
        </p:spPr>
        <p:txBody>
          <a:bodyPr wrap="none">
            <a:spAutoFit/>
          </a:bodyPr>
          <a:lstStyle/>
          <a:p>
            <a:r>
              <a:rPr lang="en-US" sz="1200" b="1" dirty="0" smtClean="0">
                <a:solidFill>
                  <a:sysClr val="windowText" lastClr="000000"/>
                </a:solidFill>
              </a:rPr>
              <a:t>60Å</a:t>
            </a:r>
            <a:endParaRPr lang="nb-NO" sz="1200" dirty="0"/>
          </a:p>
        </p:txBody>
      </p:sp>
      <p:sp>
        <p:nvSpPr>
          <p:cNvPr id="31" name="Oval 30"/>
          <p:cNvSpPr/>
          <p:nvPr/>
        </p:nvSpPr>
        <p:spPr>
          <a:xfrm>
            <a:off x="10638468" y="4024720"/>
            <a:ext cx="664927" cy="664927"/>
          </a:xfrm>
          <a:prstGeom prst="ellipse">
            <a:avLst/>
          </a:prstGeom>
          <a:solidFill>
            <a:schemeClr val="accent5">
              <a:alpha val="80000"/>
            </a:schemeClr>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cxnSp>
        <p:nvCxnSpPr>
          <p:cNvPr id="41" name="Straight Arrow Connector 40"/>
          <p:cNvCxnSpPr>
            <a:endCxn id="31" idx="5"/>
          </p:cNvCxnSpPr>
          <p:nvPr/>
        </p:nvCxnSpPr>
        <p:spPr>
          <a:xfrm>
            <a:off x="10970462" y="4357184"/>
            <a:ext cx="235557" cy="235087"/>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11018653" y="4232422"/>
            <a:ext cx="434734" cy="276999"/>
          </a:xfrm>
          <a:prstGeom prst="rect">
            <a:avLst/>
          </a:prstGeom>
        </p:spPr>
        <p:txBody>
          <a:bodyPr wrap="none">
            <a:spAutoFit/>
          </a:bodyPr>
          <a:lstStyle/>
          <a:p>
            <a:r>
              <a:rPr lang="en-US" sz="1200" b="1" dirty="0" smtClean="0">
                <a:solidFill>
                  <a:sysClr val="windowText" lastClr="000000"/>
                </a:solidFill>
              </a:rPr>
              <a:t>60Å</a:t>
            </a:r>
            <a:endParaRPr lang="nb-NO" sz="1200" dirty="0"/>
          </a:p>
        </p:txBody>
      </p:sp>
      <p:sp>
        <p:nvSpPr>
          <p:cNvPr id="43" name="Oval 42"/>
          <p:cNvSpPr/>
          <p:nvPr/>
        </p:nvSpPr>
        <p:spPr>
          <a:xfrm>
            <a:off x="10078984" y="4835835"/>
            <a:ext cx="1828538" cy="1828538"/>
          </a:xfrm>
          <a:prstGeom prst="ellipse">
            <a:avLst/>
          </a:prstGeom>
          <a:solidFill>
            <a:schemeClr val="accent2">
              <a:alpha val="2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cxnSp>
        <p:nvCxnSpPr>
          <p:cNvPr id="45" name="Straight Arrow Connector 44"/>
          <p:cNvCxnSpPr/>
          <p:nvPr/>
        </p:nvCxnSpPr>
        <p:spPr>
          <a:xfrm flipH="1">
            <a:off x="10720959" y="5778770"/>
            <a:ext cx="274086" cy="834149"/>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10356427" y="6019118"/>
            <a:ext cx="513282" cy="276999"/>
          </a:xfrm>
          <a:prstGeom prst="rect">
            <a:avLst/>
          </a:prstGeom>
        </p:spPr>
        <p:txBody>
          <a:bodyPr wrap="none">
            <a:spAutoFit/>
          </a:bodyPr>
          <a:lstStyle/>
          <a:p>
            <a:r>
              <a:rPr lang="en-US" sz="1200" b="1" dirty="0" smtClean="0">
                <a:solidFill>
                  <a:sysClr val="windowText" lastClr="000000"/>
                </a:solidFill>
              </a:rPr>
              <a:t>240Å</a:t>
            </a:r>
            <a:endParaRPr lang="nb-NO" sz="1200" dirty="0"/>
          </a:p>
        </p:txBody>
      </p:sp>
      <p:sp>
        <p:nvSpPr>
          <p:cNvPr id="49" name="Rectangle 48"/>
          <p:cNvSpPr/>
          <p:nvPr/>
        </p:nvSpPr>
        <p:spPr>
          <a:xfrm>
            <a:off x="9613829" y="4201644"/>
            <a:ext cx="1024639" cy="307777"/>
          </a:xfrm>
          <a:prstGeom prst="rect">
            <a:avLst/>
          </a:prstGeom>
        </p:spPr>
        <p:txBody>
          <a:bodyPr wrap="none">
            <a:spAutoFit/>
          </a:bodyPr>
          <a:lstStyle/>
          <a:p>
            <a:r>
              <a:rPr lang="en-US" sz="1400" b="1" dirty="0" smtClean="0">
                <a:solidFill>
                  <a:sysClr val="windowText" lastClr="000000"/>
                </a:solidFill>
              </a:rPr>
              <a:t>Al(+) inside</a:t>
            </a:r>
            <a:endParaRPr lang="nb-NO" sz="1400" dirty="0"/>
          </a:p>
        </p:txBody>
      </p:sp>
      <p:sp>
        <p:nvSpPr>
          <p:cNvPr id="50" name="Rectangle 49"/>
          <p:cNvSpPr/>
          <p:nvPr/>
        </p:nvSpPr>
        <p:spPr>
          <a:xfrm>
            <a:off x="9614404" y="5495846"/>
            <a:ext cx="1079142" cy="307777"/>
          </a:xfrm>
          <a:prstGeom prst="rect">
            <a:avLst/>
          </a:prstGeom>
        </p:spPr>
        <p:txBody>
          <a:bodyPr wrap="none">
            <a:spAutoFit/>
          </a:bodyPr>
          <a:lstStyle/>
          <a:p>
            <a:r>
              <a:rPr lang="en-US" sz="1400" b="1" dirty="0" smtClean="0">
                <a:solidFill>
                  <a:sysClr val="windowText" lastClr="000000"/>
                </a:solidFill>
              </a:rPr>
              <a:t>Si(-) outside</a:t>
            </a:r>
            <a:endParaRPr lang="nb-NO" sz="1400" dirty="0"/>
          </a:p>
        </p:txBody>
      </p:sp>
      <p:sp>
        <p:nvSpPr>
          <p:cNvPr id="8" name="Right Arrow 7"/>
          <p:cNvSpPr/>
          <p:nvPr/>
        </p:nvSpPr>
        <p:spPr>
          <a:xfrm>
            <a:off x="9076345" y="5167086"/>
            <a:ext cx="259667" cy="340157"/>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Tree>
    <p:extLst>
      <p:ext uri="{BB962C8B-B14F-4D97-AF65-F5344CB8AC3E}">
        <p14:creationId xmlns:p14="http://schemas.microsoft.com/office/powerpoint/2010/main" val="28544229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Modelling </a:t>
            </a:r>
            <a:r>
              <a:rPr lang="en-US" sz="2200" dirty="0"/>
              <a:t>parameter </a:t>
            </a:r>
            <a:r>
              <a:rPr lang="en-US" sz="2200" dirty="0" smtClean="0"/>
              <a:t>for simulation</a:t>
            </a:r>
            <a:endParaRPr lang="en-US" sz="2200" dirty="0"/>
          </a:p>
        </p:txBody>
      </p:sp>
      <p:graphicFrame>
        <p:nvGraphicFramePr>
          <p:cNvPr id="5" name="Content Placeholder 4">
            <a:extLst>
              <a:ext uri="{FF2B5EF4-FFF2-40B4-BE49-F238E27FC236}">
                <a16:creationId xmlns:a16="http://schemas.microsoft.com/office/drawing/2014/main" id="{6C0172C6-D312-4FE8-AB35-307FC10E83B8}"/>
              </a:ext>
            </a:extLst>
          </p:cNvPr>
          <p:cNvGraphicFramePr>
            <a:graphicFrameLocks noGrp="1"/>
          </p:cNvGraphicFramePr>
          <p:nvPr>
            <p:ph idx="1"/>
            <p:extLst>
              <p:ext uri="{D42A27DB-BD31-4B8C-83A1-F6EECF244321}">
                <p14:modId xmlns:p14="http://schemas.microsoft.com/office/powerpoint/2010/main" val="124360069"/>
              </p:ext>
            </p:extLst>
          </p:nvPr>
        </p:nvGraphicFramePr>
        <p:xfrm>
          <a:off x="261256" y="1443946"/>
          <a:ext cx="6551808" cy="5085384"/>
        </p:xfrm>
        <a:graphic>
          <a:graphicData uri="http://schemas.openxmlformats.org/drawingml/2006/table">
            <a:tbl>
              <a:tblPr firstRow="1" bandRow="1">
                <a:tableStyleId>{5C22544A-7EE6-4342-B048-85BDC9FD1C3A}</a:tableStyleId>
              </a:tblPr>
              <a:tblGrid>
                <a:gridCol w="1170447">
                  <a:extLst>
                    <a:ext uri="{9D8B030D-6E8A-4147-A177-3AD203B41FA5}">
                      <a16:colId xmlns:a16="http://schemas.microsoft.com/office/drawing/2014/main" val="1834056099"/>
                    </a:ext>
                  </a:extLst>
                </a:gridCol>
                <a:gridCol w="852946">
                  <a:extLst>
                    <a:ext uri="{9D8B030D-6E8A-4147-A177-3AD203B41FA5}">
                      <a16:colId xmlns:a16="http://schemas.microsoft.com/office/drawing/2014/main" val="2092359360"/>
                    </a:ext>
                  </a:extLst>
                </a:gridCol>
                <a:gridCol w="852946">
                  <a:extLst>
                    <a:ext uri="{9D8B030D-6E8A-4147-A177-3AD203B41FA5}">
                      <a16:colId xmlns:a16="http://schemas.microsoft.com/office/drawing/2014/main" val="1234474848"/>
                    </a:ext>
                  </a:extLst>
                </a:gridCol>
                <a:gridCol w="852946">
                  <a:extLst>
                    <a:ext uri="{9D8B030D-6E8A-4147-A177-3AD203B41FA5}">
                      <a16:colId xmlns:a16="http://schemas.microsoft.com/office/drawing/2014/main" val="2839320521"/>
                    </a:ext>
                  </a:extLst>
                </a:gridCol>
                <a:gridCol w="852946">
                  <a:extLst>
                    <a:ext uri="{9D8B030D-6E8A-4147-A177-3AD203B41FA5}">
                      <a16:colId xmlns:a16="http://schemas.microsoft.com/office/drawing/2014/main" val="178373147"/>
                    </a:ext>
                  </a:extLst>
                </a:gridCol>
                <a:gridCol w="852946">
                  <a:extLst>
                    <a:ext uri="{9D8B030D-6E8A-4147-A177-3AD203B41FA5}">
                      <a16:colId xmlns:a16="http://schemas.microsoft.com/office/drawing/2014/main" val="2029177351"/>
                    </a:ext>
                  </a:extLst>
                </a:gridCol>
                <a:gridCol w="1116631">
                  <a:extLst>
                    <a:ext uri="{9D8B030D-6E8A-4147-A177-3AD203B41FA5}">
                      <a16:colId xmlns:a16="http://schemas.microsoft.com/office/drawing/2014/main" val="4200699196"/>
                    </a:ext>
                  </a:extLst>
                </a:gridCol>
              </a:tblGrid>
              <a:tr h="420744">
                <a:tc rowSpan="2">
                  <a:txBody>
                    <a:bodyPr/>
                    <a:lstStyle/>
                    <a:p>
                      <a:pPr algn="ctr"/>
                      <a:r>
                        <a:rPr lang="en-US" sz="1200" b="0" dirty="0" smtClean="0">
                          <a:solidFill>
                            <a:sysClr val="windowText" lastClr="000000"/>
                          </a:solidFill>
                        </a:rPr>
                        <a:t>    </a:t>
                      </a:r>
                    </a:p>
                    <a:p>
                      <a:pPr algn="ctr"/>
                      <a:endParaRPr lang="en-US" sz="1200" b="0" dirty="0" smtClean="0">
                        <a:solidFill>
                          <a:sysClr val="windowText" lastClr="000000"/>
                        </a:solidFill>
                      </a:endParaRPr>
                    </a:p>
                    <a:p>
                      <a:pPr algn="ctr"/>
                      <a:endParaRPr lang="en-US" sz="1200" b="0" dirty="0" smtClean="0">
                        <a:solidFill>
                          <a:sysClr val="windowText" lastClr="000000"/>
                        </a:solidFill>
                      </a:endParaRPr>
                    </a:p>
                    <a:p>
                      <a:pPr algn="ctr"/>
                      <a:endParaRPr lang="en-US" sz="1200" b="0" dirty="0" smtClean="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Number of atom</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3">
                  <a:txBody>
                    <a:bodyPr/>
                    <a:lstStyle/>
                    <a:p>
                      <a:pPr algn="ctr"/>
                      <a:r>
                        <a:rPr lang="en-US" sz="1200" dirty="0">
                          <a:solidFill>
                            <a:sysClr val="windowText" lastClr="000000"/>
                          </a:solidFill>
                        </a:rPr>
                        <a:t>Nanotube </a:t>
                      </a:r>
                      <a:r>
                        <a:rPr lang="en-US" sz="1200" dirty="0" smtClean="0">
                          <a:solidFill>
                            <a:sysClr val="windowText" lastClr="000000"/>
                          </a:solidFill>
                        </a:rPr>
                        <a:t>structure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rowSpan="3">
                  <a:txBody>
                    <a:bodyPr/>
                    <a:lstStyle/>
                    <a:p>
                      <a:pPr algn="ctr"/>
                      <a:r>
                        <a:rPr lang="en-US" sz="1200" b="1" dirty="0">
                          <a:solidFill>
                            <a:sysClr val="windowText" lastClr="000000"/>
                          </a:solidFill>
                        </a:rPr>
                        <a:t>Remarks</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56098295"/>
                  </a:ext>
                </a:extLst>
              </a:tr>
              <a:tr h="420744">
                <a:tc vMerge="1">
                  <a:txBody>
                    <a:bodyPr/>
                    <a:lstStyle/>
                    <a:p>
                      <a:pPr algn="ctr"/>
                      <a:endParaRPr lang="en-US" sz="1200" b="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Thickness Al-Si [</a:t>
                      </a:r>
                      <a:r>
                        <a:rPr lang="en-US" altLang="ko-KR" sz="1200" b="1" dirty="0">
                          <a:solidFill>
                            <a:sysClr val="windowText" lastClr="000000"/>
                          </a:solidFill>
                        </a:rPr>
                        <a:t>Å] </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Inner</a:t>
                      </a:r>
                      <a:r>
                        <a:rPr lang="ko-KR" altLang="en-US" sz="1200" b="1" dirty="0">
                          <a:solidFill>
                            <a:sysClr val="windowText" lastClr="000000"/>
                          </a:solidFill>
                        </a:rPr>
                        <a:t> </a:t>
                      </a:r>
                      <a:r>
                        <a:rPr lang="en-US" altLang="ko-KR" sz="1200" b="1" dirty="0">
                          <a:solidFill>
                            <a:sysClr val="windowText" lastClr="000000"/>
                          </a:solidFill>
                        </a:rPr>
                        <a:t>radius</a:t>
                      </a:r>
                      <a:r>
                        <a:rPr lang="en-US" sz="1200" b="1" dirty="0">
                          <a:solidFill>
                            <a:sysClr val="windowText" lastClr="000000"/>
                          </a:solidFill>
                        </a:rPr>
                        <a:t>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Length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99460629"/>
                  </a:ext>
                </a:extLst>
              </a:tr>
              <a:tr h="420744">
                <a:tc>
                  <a:txBody>
                    <a:bodyPr/>
                    <a:lstStyle/>
                    <a:p>
                      <a:pPr algn="ctr"/>
                      <a:r>
                        <a:rPr lang="en-US" sz="1200" b="0" dirty="0">
                          <a:solidFill>
                            <a:sysClr val="windowText" lastClr="000000"/>
                          </a:solidFill>
                        </a:rPr>
                        <a:t>Parameter</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dcap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lcap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1217825"/>
                  </a:ext>
                </a:extLst>
              </a:tr>
              <a:tr h="420744">
                <a:tc rowSpan="4">
                  <a:txBody>
                    <a:bodyPr/>
                    <a:lstStyle/>
                    <a:p>
                      <a:pPr algn="ctr"/>
                      <a:r>
                        <a:rPr lang="en-US" sz="1200" dirty="0">
                          <a:solidFill>
                            <a:sysClr val="windowText" lastClr="000000"/>
                          </a:solidFill>
                        </a:rPr>
                        <a:t>Same # atom, different thickness</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83924729"/>
                  </a:ext>
                </a:extLst>
              </a:tr>
              <a:tr h="420744">
                <a:tc vMerge="1">
                  <a:txBody>
                    <a:bodyPr/>
                    <a:lstStyle/>
                    <a:p>
                      <a:pPr algn="ctr"/>
                      <a:endParaRPr lang="en-US" sz="1200" b="1"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180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Standard </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796099"/>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41234646"/>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1131417"/>
                  </a:ext>
                </a:extLst>
              </a:tr>
              <a:tr h="420744">
                <a:tc rowSpan="3">
                  <a:txBody>
                    <a:bodyPr/>
                    <a:lstStyle/>
                    <a:p>
                      <a:pPr algn="ctr"/>
                      <a:r>
                        <a:rPr lang="en-US" sz="1200" dirty="0">
                          <a:solidFill>
                            <a:sysClr val="windowText" lastClr="000000"/>
                          </a:solidFill>
                        </a:rPr>
                        <a:t>Same charge,</a:t>
                      </a:r>
                    </a:p>
                    <a:p>
                      <a:pPr algn="ctr"/>
                      <a:r>
                        <a:rPr lang="en-US" sz="1200" dirty="0">
                          <a:solidFill>
                            <a:sysClr val="windowText" lastClr="000000"/>
                          </a:solidFill>
                        </a:rPr>
                        <a:t>different thickness </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267</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75158458"/>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2282510"/>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933</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83443748"/>
                  </a:ext>
                </a:extLst>
              </a:tr>
              <a:tr h="420744">
                <a:tc rowSpan="2">
                  <a:txBody>
                    <a:bodyPr/>
                    <a:lstStyle/>
                    <a:p>
                      <a:pPr algn="ctr"/>
                      <a:r>
                        <a:rPr lang="en-US" sz="1200" dirty="0">
                          <a:solidFill>
                            <a:sysClr val="windowText" lastClr="000000"/>
                          </a:solidFill>
                        </a:rPr>
                        <a:t>Comparing with </a:t>
                      </a:r>
                      <a:r>
                        <a:rPr lang="en-US" sz="1200" dirty="0" err="1">
                          <a:solidFill>
                            <a:sysClr val="windowText" lastClr="000000"/>
                          </a:solidFill>
                        </a:rPr>
                        <a:t>Al+Si</a:t>
                      </a:r>
                      <a:r>
                        <a:rPr lang="en-US" sz="1200" dirty="0">
                          <a:solidFill>
                            <a:sysClr val="windowText" lastClr="000000"/>
                          </a:solidFill>
                        </a:rPr>
                        <a:t> NT and Al/Si NT</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9117473"/>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solidFill>
                            <a:sysClr val="windowText" lastClr="000000"/>
                          </a:solidFill>
                        </a:rPr>
                        <a:t>180</a:t>
                      </a: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smtClean="0">
                          <a:solidFill>
                            <a:sysClr val="windowText" lastClr="000000"/>
                          </a:solidFill>
                        </a:rPr>
                        <a:t>60</a:t>
                      </a: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59918"/>
                  </a:ext>
                </a:extLst>
              </a:tr>
            </a:tbl>
          </a:graphicData>
        </a:graphic>
      </p:graphicFrame>
      <p:sp>
        <p:nvSpPr>
          <p:cNvPr id="3" name="Rectangle 2"/>
          <p:cNvSpPr/>
          <p:nvPr/>
        </p:nvSpPr>
        <p:spPr>
          <a:xfrm>
            <a:off x="270048" y="4424516"/>
            <a:ext cx="5427367" cy="1246515"/>
          </a:xfrm>
          <a:prstGeom prst="rect">
            <a:avLst/>
          </a:prstGeom>
          <a:noFill/>
          <a:ln w="317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pic>
        <p:nvPicPr>
          <p:cNvPr id="6" name="Picture 5" descr="C:\Users\Pc_User\traineeship norway\material\1Al1Si100_ph2.png"/>
          <p:cNvPicPr>
            <a:picLocks noChangeAspect="1" noChangeArrowheads="1"/>
          </p:cNvPicPr>
          <p:nvPr/>
        </p:nvPicPr>
        <p:blipFill>
          <a:blip r:embed="rId2" cstate="print"/>
          <a:srcRect/>
          <a:stretch>
            <a:fillRect/>
          </a:stretch>
        </p:blipFill>
        <p:spPr bwMode="auto">
          <a:xfrm>
            <a:off x="7390008" y="1443946"/>
            <a:ext cx="1946004" cy="2381852"/>
          </a:xfrm>
          <a:prstGeom prst="rect">
            <a:avLst/>
          </a:prstGeom>
          <a:noFill/>
        </p:spPr>
      </p:pic>
      <p:pic>
        <p:nvPicPr>
          <p:cNvPr id="7" name="Picture 6" descr="C:\Users\Pc_User\traineeship norway\material\1Al1Si100_ph22.png"/>
          <p:cNvPicPr>
            <a:picLocks noChangeAspect="1" noChangeArrowheads="1"/>
          </p:cNvPicPr>
          <p:nvPr/>
        </p:nvPicPr>
        <p:blipFill>
          <a:blip r:embed="rId3" cstate="print"/>
          <a:srcRect/>
          <a:stretch>
            <a:fillRect/>
          </a:stretch>
        </p:blipFill>
        <p:spPr bwMode="auto">
          <a:xfrm>
            <a:off x="9529011" y="1605776"/>
            <a:ext cx="1824789" cy="2274848"/>
          </a:xfrm>
          <a:prstGeom prst="rect">
            <a:avLst/>
          </a:prstGeom>
          <a:noFill/>
        </p:spPr>
      </p:pic>
      <p:sp>
        <p:nvSpPr>
          <p:cNvPr id="32" name="Oval 31"/>
          <p:cNvSpPr/>
          <p:nvPr/>
        </p:nvSpPr>
        <p:spPr>
          <a:xfrm>
            <a:off x="7470813" y="4259680"/>
            <a:ext cx="1828538" cy="1828538"/>
          </a:xfrm>
          <a:prstGeom prst="ellipse">
            <a:avLst/>
          </a:prstGeom>
          <a:solidFill>
            <a:schemeClr val="accent2">
              <a:alpha val="2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 name="Oval 32"/>
          <p:cNvSpPr/>
          <p:nvPr/>
        </p:nvSpPr>
        <p:spPr>
          <a:xfrm>
            <a:off x="7198519" y="3987386"/>
            <a:ext cx="2373126" cy="2373126"/>
          </a:xfrm>
          <a:prstGeom prst="ellipse">
            <a:avLst/>
          </a:prstGeom>
          <a:solidFill>
            <a:schemeClr val="accent2">
              <a:alpha val="15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4" name="Oval 33"/>
          <p:cNvSpPr/>
          <p:nvPr/>
        </p:nvSpPr>
        <p:spPr>
          <a:xfrm>
            <a:off x="6942563" y="3727847"/>
            <a:ext cx="2892204" cy="2892204"/>
          </a:xfrm>
          <a:prstGeom prst="ellipse">
            <a:avLst/>
          </a:prstGeom>
          <a:solidFill>
            <a:schemeClr val="accent2">
              <a:alpha val="1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20" name="Group 19"/>
          <p:cNvGrpSpPr/>
          <p:nvPr/>
        </p:nvGrpSpPr>
        <p:grpSpPr>
          <a:xfrm>
            <a:off x="7734131" y="4534352"/>
            <a:ext cx="1309052" cy="1309052"/>
            <a:chOff x="6445763" y="4340860"/>
            <a:chExt cx="1934587" cy="1934587"/>
          </a:xfrm>
        </p:grpSpPr>
        <p:sp>
          <p:nvSpPr>
            <p:cNvPr id="21" name="Oval 20"/>
            <p:cNvSpPr/>
            <p:nvPr/>
          </p:nvSpPr>
          <p:spPr>
            <a:xfrm>
              <a:off x="6445763" y="4340860"/>
              <a:ext cx="1934587" cy="1934587"/>
            </a:xfrm>
            <a:prstGeom prst="ellipse">
              <a:avLst/>
            </a:prstGeom>
            <a:solidFill>
              <a:schemeClr val="accent2">
                <a:alpha val="53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 name="Oval 21"/>
            <p:cNvSpPr/>
            <p:nvPr/>
          </p:nvSpPr>
          <p:spPr>
            <a:xfrm>
              <a:off x="6921723" y="4816820"/>
              <a:ext cx="982665" cy="982665"/>
            </a:xfrm>
            <a:prstGeom prst="ellipse">
              <a:avLst/>
            </a:prstGeom>
            <a:solidFill>
              <a:schemeClr val="accent5">
                <a:alpha val="80000"/>
              </a:scheme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cxnSp>
        <p:nvCxnSpPr>
          <p:cNvPr id="23" name="Straight Arrow Connector 22"/>
          <p:cNvCxnSpPr/>
          <p:nvPr/>
        </p:nvCxnSpPr>
        <p:spPr>
          <a:xfrm flipV="1">
            <a:off x="8392852" y="4856649"/>
            <a:ext cx="0" cy="332228"/>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8355831" y="4932276"/>
            <a:ext cx="458908" cy="276999"/>
          </a:xfrm>
          <a:prstGeom prst="rect">
            <a:avLst/>
          </a:prstGeom>
        </p:spPr>
        <p:txBody>
          <a:bodyPr wrap="none">
            <a:spAutoFit/>
          </a:bodyPr>
          <a:lstStyle/>
          <a:p>
            <a:r>
              <a:rPr lang="nb-NO" sz="1200" b="1" dirty="0" err="1" smtClean="0"/>
              <a:t>rcap</a:t>
            </a:r>
            <a:endParaRPr lang="nb-NO" sz="1200" b="1" dirty="0"/>
          </a:p>
        </p:txBody>
      </p:sp>
      <p:cxnSp>
        <p:nvCxnSpPr>
          <p:cNvPr id="25" name="Straight Arrow Connector 24"/>
          <p:cNvCxnSpPr>
            <a:endCxn id="21" idx="3"/>
          </p:cNvCxnSpPr>
          <p:nvPr/>
        </p:nvCxnSpPr>
        <p:spPr>
          <a:xfrm flipH="1">
            <a:off x="7925837" y="5188877"/>
            <a:ext cx="467015" cy="462821"/>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8849195" y="5719426"/>
            <a:ext cx="747320" cy="276999"/>
          </a:xfrm>
          <a:prstGeom prst="rect">
            <a:avLst/>
          </a:prstGeom>
        </p:spPr>
        <p:txBody>
          <a:bodyPr wrap="none">
            <a:spAutoFit/>
          </a:bodyPr>
          <a:lstStyle/>
          <a:p>
            <a:r>
              <a:rPr lang="en-US" sz="1200" b="1" dirty="0" smtClean="0">
                <a:solidFill>
                  <a:sysClr val="windowText" lastClr="000000"/>
                </a:solidFill>
              </a:rPr>
              <a:t>60+500Å</a:t>
            </a:r>
            <a:endParaRPr lang="nb-NO" sz="1200" dirty="0"/>
          </a:p>
        </p:txBody>
      </p:sp>
      <p:cxnSp>
        <p:nvCxnSpPr>
          <p:cNvPr id="27" name="Straight Arrow Connector 26"/>
          <p:cNvCxnSpPr/>
          <p:nvPr/>
        </p:nvCxnSpPr>
        <p:spPr>
          <a:xfrm flipV="1">
            <a:off x="8396643" y="4524186"/>
            <a:ext cx="0" cy="332228"/>
          </a:xfrm>
          <a:prstGeom prst="straightConnector1">
            <a:avLst/>
          </a:prstGeom>
          <a:ln w="95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8332901" y="4560051"/>
            <a:ext cx="489942" cy="276999"/>
          </a:xfrm>
          <a:prstGeom prst="rect">
            <a:avLst/>
          </a:prstGeom>
        </p:spPr>
        <p:txBody>
          <a:bodyPr wrap="none">
            <a:spAutoFit/>
          </a:bodyPr>
          <a:lstStyle/>
          <a:p>
            <a:r>
              <a:rPr lang="en-US" sz="1200" b="1" dirty="0" err="1" smtClean="0">
                <a:solidFill>
                  <a:sysClr val="windowText" lastClr="000000"/>
                </a:solidFill>
              </a:rPr>
              <a:t>dcap</a:t>
            </a:r>
            <a:endParaRPr lang="nb-NO" sz="1200" dirty="0"/>
          </a:p>
        </p:txBody>
      </p:sp>
      <p:cxnSp>
        <p:nvCxnSpPr>
          <p:cNvPr id="35" name="Straight Arrow Connector 34"/>
          <p:cNvCxnSpPr/>
          <p:nvPr/>
        </p:nvCxnSpPr>
        <p:spPr>
          <a:xfrm flipH="1">
            <a:off x="8112788" y="5202615"/>
            <a:ext cx="274086" cy="834149"/>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8391167" y="5195569"/>
            <a:ext cx="131853" cy="1151504"/>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8388185" y="5188877"/>
            <a:ext cx="808160" cy="1178327"/>
          </a:xfrm>
          <a:prstGeom prst="straightConnector1">
            <a:avLst/>
          </a:prstGeom>
          <a:ln w="9525">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7445943" y="5251388"/>
            <a:ext cx="747320" cy="276999"/>
          </a:xfrm>
          <a:prstGeom prst="rect">
            <a:avLst/>
          </a:prstGeom>
        </p:spPr>
        <p:txBody>
          <a:bodyPr wrap="none">
            <a:spAutoFit/>
          </a:bodyPr>
          <a:lstStyle/>
          <a:p>
            <a:r>
              <a:rPr lang="en-US" sz="1200" b="1" dirty="0" smtClean="0">
                <a:solidFill>
                  <a:sysClr val="windowText" lastClr="000000"/>
                </a:solidFill>
              </a:rPr>
              <a:t>60+100Å</a:t>
            </a:r>
            <a:endParaRPr lang="nb-NO" sz="1200" dirty="0"/>
          </a:p>
        </p:txBody>
      </p:sp>
      <p:sp>
        <p:nvSpPr>
          <p:cNvPr id="39" name="Rectangle 38"/>
          <p:cNvSpPr/>
          <p:nvPr/>
        </p:nvSpPr>
        <p:spPr>
          <a:xfrm>
            <a:off x="7494235" y="5652042"/>
            <a:ext cx="747320" cy="276999"/>
          </a:xfrm>
          <a:prstGeom prst="rect">
            <a:avLst/>
          </a:prstGeom>
        </p:spPr>
        <p:txBody>
          <a:bodyPr wrap="none">
            <a:spAutoFit/>
          </a:bodyPr>
          <a:lstStyle/>
          <a:p>
            <a:r>
              <a:rPr lang="en-US" sz="1200" b="1" dirty="0" smtClean="0">
                <a:solidFill>
                  <a:sysClr val="windowText" lastClr="000000"/>
                </a:solidFill>
              </a:rPr>
              <a:t>60+180Å</a:t>
            </a:r>
            <a:endParaRPr lang="nb-NO" sz="1200" dirty="0"/>
          </a:p>
        </p:txBody>
      </p:sp>
      <p:sp>
        <p:nvSpPr>
          <p:cNvPr id="40" name="Rectangle 39"/>
          <p:cNvSpPr/>
          <p:nvPr/>
        </p:nvSpPr>
        <p:spPr>
          <a:xfrm>
            <a:off x="7842222" y="6043394"/>
            <a:ext cx="747320" cy="276999"/>
          </a:xfrm>
          <a:prstGeom prst="rect">
            <a:avLst/>
          </a:prstGeom>
        </p:spPr>
        <p:txBody>
          <a:bodyPr wrap="none">
            <a:spAutoFit/>
          </a:bodyPr>
          <a:lstStyle/>
          <a:p>
            <a:r>
              <a:rPr lang="en-US" sz="1200" b="1" dirty="0" smtClean="0">
                <a:solidFill>
                  <a:sysClr val="windowText" lastClr="000000"/>
                </a:solidFill>
              </a:rPr>
              <a:t>60+240Å</a:t>
            </a:r>
            <a:endParaRPr lang="nb-NO" sz="1200" dirty="0"/>
          </a:p>
        </p:txBody>
      </p:sp>
      <mc:AlternateContent xmlns:mc="http://schemas.openxmlformats.org/markup-compatibility/2006" xmlns:a14="http://schemas.microsoft.com/office/drawing/2010/main">
        <mc:Choice Requires="a14">
          <p:sp>
            <p:nvSpPr>
              <p:cNvPr id="17" name="TextBox 16"/>
              <p:cNvSpPr txBox="1"/>
              <p:nvPr/>
            </p:nvSpPr>
            <p:spPr>
              <a:xfrm>
                <a:off x="9891362" y="4864662"/>
                <a:ext cx="2232471" cy="75097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nb-NO" sz="1600" i="1" smtClean="0">
                              <a:latin typeface="Cambria Math" panose="02040503050406030204" pitchFamily="18" charset="0"/>
                            </a:rPr>
                          </m:ctrlPr>
                        </m:sSubPr>
                        <m:e>
                          <m:r>
                            <a:rPr lang="nb-NO" sz="1600" i="1" smtClean="0">
                              <a:latin typeface="Cambria Math" panose="02040503050406030204" pitchFamily="18" charset="0"/>
                              <a:ea typeface="Cambria Math" panose="02040503050406030204" pitchFamily="18" charset="0"/>
                            </a:rPr>
                            <m:t>𝜎</m:t>
                          </m:r>
                        </m:e>
                        <m:sub>
                          <m:r>
                            <a:rPr lang="nb-NO" sz="1600" b="0" i="1" smtClean="0">
                              <a:latin typeface="Cambria Math" panose="02040503050406030204" pitchFamily="18" charset="0"/>
                            </a:rPr>
                            <m:t>𝑖𝑛𝑛𝑒𝑟</m:t>
                          </m:r>
                        </m:sub>
                      </m:sSub>
                      <m:d>
                        <m:dPr>
                          <m:ctrlPr>
                            <a:rPr lang="nb-NO" sz="1600" b="0" i="1" smtClean="0">
                              <a:latin typeface="Cambria Math" panose="02040503050406030204" pitchFamily="18" charset="0"/>
                            </a:rPr>
                          </m:ctrlPr>
                        </m:dPr>
                        <m:e>
                          <m:r>
                            <a:rPr lang="nb-NO" sz="1600" b="0" i="1" smtClean="0">
                              <a:latin typeface="Cambria Math" panose="02040503050406030204" pitchFamily="18" charset="0"/>
                            </a:rPr>
                            <m:t>=</m:t>
                          </m:r>
                          <m:sSub>
                            <m:sSubPr>
                              <m:ctrlPr>
                                <a:rPr lang="nb-NO" sz="1600" i="1">
                                  <a:latin typeface="Cambria Math" panose="02040503050406030204" pitchFamily="18" charset="0"/>
                                </a:rPr>
                              </m:ctrlPr>
                            </m:sSubPr>
                            <m:e>
                              <m:r>
                                <a:rPr lang="nb-NO" sz="1600" i="1">
                                  <a:latin typeface="Cambria Math" panose="02040503050406030204" pitchFamily="18" charset="0"/>
                                  <a:ea typeface="Cambria Math" panose="02040503050406030204" pitchFamily="18" charset="0"/>
                                </a:rPr>
                                <m:t>𝜎</m:t>
                              </m:r>
                            </m:e>
                            <m:sub>
                              <m:r>
                                <a:rPr lang="nb-NO" sz="1600" b="0" i="1" smtClean="0">
                                  <a:latin typeface="Cambria Math" panose="02040503050406030204" pitchFamily="18" charset="0"/>
                                  <a:ea typeface="Cambria Math" panose="02040503050406030204" pitchFamily="18" charset="0"/>
                                </a:rPr>
                                <m:t>𝑜𝑢𝑡𝑒𝑟</m:t>
                              </m:r>
                            </m:sub>
                          </m:sSub>
                        </m:e>
                      </m:d>
                    </m:oMath>
                  </m:oMathPara>
                </a14:m>
                <a:endParaRPr lang="nb-NO" sz="1600" b="0" i="1" dirty="0" smtClean="0">
                  <a:latin typeface="Cambria Math" panose="02040503050406030204" pitchFamily="18" charset="0"/>
                </a:endParaRPr>
              </a:p>
              <a:p>
                <a14:m>
                  <m:oMath xmlns:m="http://schemas.openxmlformats.org/officeDocument/2006/math">
                    <m:r>
                      <a:rPr lang="nb-NO" sz="1600" b="0" i="1" smtClean="0">
                        <a:latin typeface="Cambria Math" panose="02040503050406030204" pitchFamily="18" charset="0"/>
                      </a:rPr>
                      <m:t>=</m:t>
                    </m:r>
                  </m:oMath>
                </a14:m>
                <a:r>
                  <a:rPr lang="nb-NO" sz="1600" b="0" i="1" dirty="0" smtClean="0">
                    <a:latin typeface="Cambria Math" panose="02040503050406030204" pitchFamily="18" charset="0"/>
                  </a:rPr>
                  <a:t> </a:t>
                </a:r>
                <a:r>
                  <a:rPr lang="nb-NO" sz="1600" b="0" dirty="0" smtClean="0">
                    <a:latin typeface="Cambria Math" panose="02040503050406030204" pitchFamily="18" charset="0"/>
                  </a:rPr>
                  <a:t>3.789x</a:t>
                </a:r>
                <a14:m>
                  <m:oMath xmlns:m="http://schemas.openxmlformats.org/officeDocument/2006/math">
                    <m:sSup>
                      <m:sSupPr>
                        <m:ctrlPr>
                          <a:rPr lang="nb-NO" sz="1600" b="0" i="1" dirty="0" smtClean="0">
                            <a:latin typeface="Cambria Math" panose="02040503050406030204" pitchFamily="18" charset="0"/>
                          </a:rPr>
                        </m:ctrlPr>
                      </m:sSupPr>
                      <m:e>
                        <m:r>
                          <a:rPr lang="nb-NO" sz="1600" b="0" i="1" dirty="0" smtClean="0">
                            <a:latin typeface="Cambria Math" panose="02040503050406030204" pitchFamily="18" charset="0"/>
                          </a:rPr>
                          <m:t>10</m:t>
                        </m:r>
                      </m:e>
                      <m:sup>
                        <m:r>
                          <a:rPr lang="nb-NO" sz="1600" b="0" i="1" dirty="0" smtClean="0">
                            <a:latin typeface="Cambria Math" panose="02040503050406030204" pitchFamily="18" charset="0"/>
                          </a:rPr>
                          <m:t>−4</m:t>
                        </m:r>
                      </m:sup>
                    </m:sSup>
                  </m:oMath>
                </a14:m>
                <a:r>
                  <a:rPr lang="nb-NO" sz="1600" b="0" i="1" dirty="0" smtClean="0">
                    <a:latin typeface="Cambria Math" panose="02040503050406030204" pitchFamily="18" charset="0"/>
                  </a:rPr>
                  <a:t> charge/</a:t>
                </a:r>
                <a14:m>
                  <m:oMath xmlns:m="http://schemas.openxmlformats.org/officeDocument/2006/math">
                    <m:sSup>
                      <m:sSupPr>
                        <m:ctrlPr>
                          <a:rPr lang="nb-NO" sz="1600" b="0" i="1" dirty="0" smtClean="0">
                            <a:latin typeface="Cambria Math" panose="02040503050406030204" pitchFamily="18" charset="0"/>
                          </a:rPr>
                        </m:ctrlPr>
                      </m:sSupPr>
                      <m:e>
                        <m:r>
                          <a:rPr lang="nb-NO" sz="1600" b="0" i="1" dirty="0" smtClean="0">
                            <a:latin typeface="Cambria Math" panose="02040503050406030204" pitchFamily="18" charset="0"/>
                          </a:rPr>
                          <m:t>Å</m:t>
                        </m:r>
                      </m:e>
                      <m:sup>
                        <m:r>
                          <a:rPr lang="nb-NO" sz="1600" b="0" i="1" dirty="0" smtClean="0">
                            <a:latin typeface="Cambria Math" panose="02040503050406030204" pitchFamily="18" charset="0"/>
                          </a:rPr>
                          <m:t>2</m:t>
                        </m:r>
                      </m:sup>
                    </m:sSup>
                  </m:oMath>
                </a14:m>
                <a:endParaRPr lang="nb-NO" sz="1600" b="0" i="1" dirty="0" smtClean="0">
                  <a:latin typeface="Cambria Math" panose="02040503050406030204" pitchFamily="18" charset="0"/>
                </a:endParaRPr>
              </a:p>
              <a:p>
                <a:r>
                  <a:rPr lang="nb-NO" sz="1600" b="0" dirty="0" smtClean="0"/>
                  <a:t>(</a:t>
                </a:r>
                <a14:m>
                  <m:oMath xmlns:m="http://schemas.openxmlformats.org/officeDocument/2006/math">
                    <m:r>
                      <a:rPr lang="nb-NO" sz="1600" b="0" i="1" smtClean="0">
                        <a:latin typeface="Cambria Math" panose="02040503050406030204" pitchFamily="18" charset="0"/>
                      </a:rPr>
                      <m:t>𝑓𝑖𝑥𝑒𝑑</m:t>
                    </m:r>
                    <m:r>
                      <a:rPr lang="nb-NO" sz="1600" b="0" i="1" smtClean="0">
                        <a:latin typeface="Cambria Math" panose="02040503050406030204" pitchFamily="18" charset="0"/>
                      </a:rPr>
                      <m:t> </m:t>
                    </m:r>
                    <m:r>
                      <a:rPr lang="nb-NO" sz="1600" b="0" i="1" smtClean="0">
                        <a:latin typeface="Cambria Math" panose="02040503050406030204" pitchFamily="18" charset="0"/>
                      </a:rPr>
                      <m:t>𝑠𝑢𝑟𝑓𝑎𝑐𝑒</m:t>
                    </m:r>
                    <m:r>
                      <a:rPr lang="nb-NO" sz="1600" b="0" i="1" smtClean="0">
                        <a:latin typeface="Cambria Math" panose="02040503050406030204" pitchFamily="18" charset="0"/>
                      </a:rPr>
                      <m:t> </m:t>
                    </m:r>
                    <m:r>
                      <a:rPr lang="nb-NO" sz="1600" b="0" i="1" smtClean="0">
                        <a:latin typeface="Cambria Math" panose="02040503050406030204" pitchFamily="18" charset="0"/>
                      </a:rPr>
                      <m:t>𝑐h𝑎𝑟𝑔𝑒</m:t>
                    </m:r>
                    <m:r>
                      <a:rPr lang="nb-NO" sz="1600" b="0" i="1" smtClean="0">
                        <a:latin typeface="Cambria Math" panose="02040503050406030204" pitchFamily="18" charset="0"/>
                      </a:rPr>
                      <m:t>) </m:t>
                    </m:r>
                  </m:oMath>
                </a14:m>
                <a:r>
                  <a:rPr lang="nb-NO" sz="1600" dirty="0" smtClean="0"/>
                  <a:t> </a:t>
                </a:r>
                <a:endParaRPr lang="nb-NO" sz="1600" dirty="0"/>
              </a:p>
            </p:txBody>
          </p:sp>
        </mc:Choice>
        <mc:Fallback xmlns="">
          <p:sp>
            <p:nvSpPr>
              <p:cNvPr id="17" name="TextBox 16"/>
              <p:cNvSpPr txBox="1">
                <a:spLocks noRot="1" noChangeAspect="1" noMove="1" noResize="1" noEditPoints="1" noAdjustHandles="1" noChangeArrowheads="1" noChangeShapeType="1" noTextEdit="1"/>
              </p:cNvSpPr>
              <p:nvPr/>
            </p:nvSpPr>
            <p:spPr>
              <a:xfrm>
                <a:off x="9891362" y="4864662"/>
                <a:ext cx="2232471" cy="750975"/>
              </a:xfrm>
              <a:prstGeom prst="rect">
                <a:avLst/>
              </a:prstGeom>
              <a:blipFill>
                <a:blip r:embed="rId4"/>
                <a:stretch>
                  <a:fillRect l="-5738" b="-16260"/>
                </a:stretch>
              </a:blipFill>
            </p:spPr>
            <p:txBody>
              <a:bodyPr/>
              <a:lstStyle/>
              <a:p>
                <a:r>
                  <a:rPr lang="nb-NO">
                    <a:noFill/>
                  </a:rPr>
                  <a:t> </a:t>
                </a:r>
              </a:p>
            </p:txBody>
          </p:sp>
        </mc:Fallback>
      </mc:AlternateContent>
    </p:spTree>
    <p:extLst>
      <p:ext uri="{BB962C8B-B14F-4D97-AF65-F5344CB8AC3E}">
        <p14:creationId xmlns:p14="http://schemas.microsoft.com/office/powerpoint/2010/main" val="29095181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Result </a:t>
            </a:r>
            <a:r>
              <a:rPr lang="en-US" sz="2200" dirty="0"/>
              <a:t>titration curve with pH</a:t>
            </a:r>
          </a:p>
        </p:txBody>
      </p:sp>
      <p:sp>
        <p:nvSpPr>
          <p:cNvPr id="4" name="Content Placeholder 3">
            <a:extLst>
              <a:ext uri="{FF2B5EF4-FFF2-40B4-BE49-F238E27FC236}">
                <a16:creationId xmlns:a16="http://schemas.microsoft.com/office/drawing/2014/main" id="{A32B1DA2-F8AC-46B0-AB59-3853EBCB5AB2}"/>
              </a:ext>
            </a:extLst>
          </p:cNvPr>
          <p:cNvSpPr>
            <a:spLocks noGrp="1"/>
          </p:cNvSpPr>
          <p:nvPr>
            <p:ph idx="1"/>
          </p:nvPr>
        </p:nvSpPr>
        <p:spPr/>
        <p:txBody>
          <a:bodyPr/>
          <a:lstStyle/>
          <a:p>
            <a:endParaRPr lang="en-US"/>
          </a:p>
        </p:txBody>
      </p:sp>
      <p:graphicFrame>
        <p:nvGraphicFramePr>
          <p:cNvPr id="6" name="Content Placeholder 4">
            <a:extLst>
              <a:ext uri="{FF2B5EF4-FFF2-40B4-BE49-F238E27FC236}">
                <a16:creationId xmlns:a16="http://schemas.microsoft.com/office/drawing/2014/main" id="{90023DA5-2126-4A07-8461-27027A208CEA}"/>
              </a:ext>
            </a:extLst>
          </p:cNvPr>
          <p:cNvGraphicFramePr>
            <a:graphicFrameLocks/>
          </p:cNvGraphicFramePr>
          <p:nvPr>
            <p:extLst>
              <p:ext uri="{D42A27DB-BD31-4B8C-83A1-F6EECF244321}">
                <p14:modId xmlns:p14="http://schemas.microsoft.com/office/powerpoint/2010/main" val="3360750873"/>
              </p:ext>
            </p:extLst>
          </p:nvPr>
        </p:nvGraphicFramePr>
        <p:xfrm>
          <a:off x="261256" y="1443946"/>
          <a:ext cx="11654979" cy="5070547"/>
        </p:xfrm>
        <a:graphic>
          <a:graphicData uri="http://schemas.openxmlformats.org/drawingml/2006/table">
            <a:tbl>
              <a:tblPr firstRow="1" bandRow="1">
                <a:tableStyleId>{5C22544A-7EE6-4342-B048-85BDC9FD1C3A}</a:tableStyleId>
              </a:tblPr>
              <a:tblGrid>
                <a:gridCol w="798287">
                  <a:extLst>
                    <a:ext uri="{9D8B030D-6E8A-4147-A177-3AD203B41FA5}">
                      <a16:colId xmlns:a16="http://schemas.microsoft.com/office/drawing/2014/main" val="2092359360"/>
                    </a:ext>
                  </a:extLst>
                </a:gridCol>
                <a:gridCol w="798287">
                  <a:extLst>
                    <a:ext uri="{9D8B030D-6E8A-4147-A177-3AD203B41FA5}">
                      <a16:colId xmlns:a16="http://schemas.microsoft.com/office/drawing/2014/main" val="1234474848"/>
                    </a:ext>
                  </a:extLst>
                </a:gridCol>
                <a:gridCol w="655493">
                  <a:extLst>
                    <a:ext uri="{9D8B030D-6E8A-4147-A177-3AD203B41FA5}">
                      <a16:colId xmlns:a16="http://schemas.microsoft.com/office/drawing/2014/main" val="2628483547"/>
                    </a:ext>
                  </a:extLst>
                </a:gridCol>
                <a:gridCol w="655493">
                  <a:extLst>
                    <a:ext uri="{9D8B030D-6E8A-4147-A177-3AD203B41FA5}">
                      <a16:colId xmlns:a16="http://schemas.microsoft.com/office/drawing/2014/main" val="3293806051"/>
                    </a:ext>
                  </a:extLst>
                </a:gridCol>
                <a:gridCol w="655493">
                  <a:extLst>
                    <a:ext uri="{9D8B030D-6E8A-4147-A177-3AD203B41FA5}">
                      <a16:colId xmlns:a16="http://schemas.microsoft.com/office/drawing/2014/main" val="3276494714"/>
                    </a:ext>
                  </a:extLst>
                </a:gridCol>
                <a:gridCol w="655493">
                  <a:extLst>
                    <a:ext uri="{9D8B030D-6E8A-4147-A177-3AD203B41FA5}">
                      <a16:colId xmlns:a16="http://schemas.microsoft.com/office/drawing/2014/main" val="2257474743"/>
                    </a:ext>
                  </a:extLst>
                </a:gridCol>
                <a:gridCol w="655493">
                  <a:extLst>
                    <a:ext uri="{9D8B030D-6E8A-4147-A177-3AD203B41FA5}">
                      <a16:colId xmlns:a16="http://schemas.microsoft.com/office/drawing/2014/main" val="2845204307"/>
                    </a:ext>
                  </a:extLst>
                </a:gridCol>
                <a:gridCol w="655493">
                  <a:extLst>
                    <a:ext uri="{9D8B030D-6E8A-4147-A177-3AD203B41FA5}">
                      <a16:colId xmlns:a16="http://schemas.microsoft.com/office/drawing/2014/main" val="1171153732"/>
                    </a:ext>
                  </a:extLst>
                </a:gridCol>
                <a:gridCol w="655493">
                  <a:extLst>
                    <a:ext uri="{9D8B030D-6E8A-4147-A177-3AD203B41FA5}">
                      <a16:colId xmlns:a16="http://schemas.microsoft.com/office/drawing/2014/main" val="3372403429"/>
                    </a:ext>
                  </a:extLst>
                </a:gridCol>
                <a:gridCol w="655493">
                  <a:extLst>
                    <a:ext uri="{9D8B030D-6E8A-4147-A177-3AD203B41FA5}">
                      <a16:colId xmlns:a16="http://schemas.microsoft.com/office/drawing/2014/main" val="4214164826"/>
                    </a:ext>
                  </a:extLst>
                </a:gridCol>
                <a:gridCol w="655493">
                  <a:extLst>
                    <a:ext uri="{9D8B030D-6E8A-4147-A177-3AD203B41FA5}">
                      <a16:colId xmlns:a16="http://schemas.microsoft.com/office/drawing/2014/main" val="3613300156"/>
                    </a:ext>
                  </a:extLst>
                </a:gridCol>
                <a:gridCol w="655493">
                  <a:extLst>
                    <a:ext uri="{9D8B030D-6E8A-4147-A177-3AD203B41FA5}">
                      <a16:colId xmlns:a16="http://schemas.microsoft.com/office/drawing/2014/main" val="2756394395"/>
                    </a:ext>
                  </a:extLst>
                </a:gridCol>
                <a:gridCol w="655493">
                  <a:extLst>
                    <a:ext uri="{9D8B030D-6E8A-4147-A177-3AD203B41FA5}">
                      <a16:colId xmlns:a16="http://schemas.microsoft.com/office/drawing/2014/main" val="254264555"/>
                    </a:ext>
                  </a:extLst>
                </a:gridCol>
                <a:gridCol w="655493">
                  <a:extLst>
                    <a:ext uri="{9D8B030D-6E8A-4147-A177-3AD203B41FA5}">
                      <a16:colId xmlns:a16="http://schemas.microsoft.com/office/drawing/2014/main" val="3097457230"/>
                    </a:ext>
                  </a:extLst>
                </a:gridCol>
                <a:gridCol w="655493">
                  <a:extLst>
                    <a:ext uri="{9D8B030D-6E8A-4147-A177-3AD203B41FA5}">
                      <a16:colId xmlns:a16="http://schemas.microsoft.com/office/drawing/2014/main" val="1583937209"/>
                    </a:ext>
                  </a:extLst>
                </a:gridCol>
                <a:gridCol w="655493">
                  <a:extLst>
                    <a:ext uri="{9D8B030D-6E8A-4147-A177-3AD203B41FA5}">
                      <a16:colId xmlns:a16="http://schemas.microsoft.com/office/drawing/2014/main" val="4224173564"/>
                    </a:ext>
                  </a:extLst>
                </a:gridCol>
                <a:gridCol w="881503">
                  <a:extLst>
                    <a:ext uri="{9D8B030D-6E8A-4147-A177-3AD203B41FA5}">
                      <a16:colId xmlns:a16="http://schemas.microsoft.com/office/drawing/2014/main" val="4200699196"/>
                    </a:ext>
                  </a:extLst>
                </a:gridCol>
              </a:tblGrid>
              <a:tr h="446391">
                <a:tc gridSpan="2">
                  <a:txBody>
                    <a:bodyPr/>
                    <a:lstStyle/>
                    <a:p>
                      <a:pPr algn="ctr"/>
                      <a:r>
                        <a:rPr lang="en-US" sz="1200" dirty="0">
                          <a:solidFill>
                            <a:sysClr val="windowText" lastClr="000000"/>
                          </a:solidFill>
                        </a:rPr>
                        <a:t># Al = 100</a:t>
                      </a:r>
                    </a:p>
                    <a:p>
                      <a:pPr algn="ctr"/>
                      <a:r>
                        <a:rPr lang="en-US" sz="1200" dirty="0">
                          <a:solidFill>
                            <a:sysClr val="windowText" lastClr="000000"/>
                          </a:solidFill>
                        </a:rPr>
                        <a:t>Rin(</a:t>
                      </a:r>
                      <a:r>
                        <a:rPr lang="en-US" sz="1200" dirty="0" err="1">
                          <a:solidFill>
                            <a:sysClr val="windowText" lastClr="000000"/>
                          </a:solidFill>
                        </a:rPr>
                        <a:t>rcap</a:t>
                      </a:r>
                      <a:r>
                        <a:rPr lang="en-US" sz="1200" dirty="0">
                          <a:solidFill>
                            <a:sysClr val="windowText" lastClr="000000"/>
                          </a:solidFill>
                        </a:rPr>
                        <a:t>) = 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7">
                  <a:txBody>
                    <a:bodyPr/>
                    <a:lstStyle/>
                    <a:p>
                      <a:pPr algn="ctr"/>
                      <a:r>
                        <a:rPr lang="en-US" sz="1600"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7">
                  <a:txBody>
                    <a:bodyPr/>
                    <a:lstStyle/>
                    <a:p>
                      <a:pPr algn="ctr"/>
                      <a:r>
                        <a:rPr lang="en-US" sz="1600"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rowSpan="3">
                  <a:txBody>
                    <a:bodyPr/>
                    <a:lstStyle/>
                    <a:p>
                      <a:pPr algn="ctr"/>
                      <a:r>
                        <a:rPr lang="en-US" sz="1200" b="1" dirty="0">
                          <a:solidFill>
                            <a:sysClr val="windowText" lastClr="000000"/>
                          </a:solidFill>
                        </a:rPr>
                        <a:t>Remarks</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56098295"/>
                  </a:ext>
                </a:extLst>
              </a:tr>
              <a:tr h="446391">
                <a:tc>
                  <a:txBody>
                    <a:bodyPr/>
                    <a:lstStyle/>
                    <a:p>
                      <a:pPr algn="ctr"/>
                      <a:r>
                        <a:rPr lang="en-US" sz="1200" b="1" dirty="0">
                          <a:solidFill>
                            <a:sysClr val="windowText" lastClr="000000"/>
                          </a:solidFill>
                        </a:rPr>
                        <a:t># 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Thickness Al-Si [</a:t>
                      </a:r>
                      <a:r>
                        <a:rPr lang="en-US" altLang="ko-KR" sz="1200" b="1" dirty="0">
                          <a:solidFill>
                            <a:sysClr val="windowText" lastClr="000000"/>
                          </a:solidFill>
                        </a:rPr>
                        <a:t>Å] </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7">
                  <a:txBody>
                    <a:bodyPr/>
                    <a:lstStyle/>
                    <a:p>
                      <a:pPr algn="ctr"/>
                      <a:r>
                        <a:rPr lang="en-US" sz="1200" b="1" dirty="0">
                          <a:solidFill>
                            <a:sysClr val="windowText" lastClr="000000"/>
                          </a:solidFill>
                        </a:rPr>
                        <a:t>pH</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7">
                  <a:txBody>
                    <a:bodyPr/>
                    <a:lstStyle/>
                    <a:p>
                      <a:pPr algn="ctr"/>
                      <a:r>
                        <a:rPr lang="en-US" sz="1200" b="1" dirty="0">
                          <a:solidFill>
                            <a:sysClr val="windowText" lastClr="000000"/>
                          </a:solidFill>
                        </a:rPr>
                        <a:t>pH</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99460629"/>
                  </a:ext>
                </a:extLst>
              </a:tr>
              <a:tr h="446391">
                <a:tc>
                  <a:txBody>
                    <a:bodyPr/>
                    <a:lstStyle/>
                    <a:p>
                      <a:pPr algn="ctr"/>
                      <a:r>
                        <a:rPr lang="en-US" sz="1200" b="1" dirty="0" err="1">
                          <a:solidFill>
                            <a:sysClr val="windowText" lastClr="000000"/>
                          </a:solidFill>
                        </a:rPr>
                        <a:t>nppt</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dcap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3</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4</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5</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6</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7</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8</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3</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4</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5</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6</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7</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8</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1217825"/>
                  </a:ext>
                </a:extLst>
              </a:tr>
              <a:tr h="389671">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83924729"/>
                  </a:ext>
                </a:extLst>
              </a:tr>
              <a:tr h="389671">
                <a:tc>
                  <a:txBody>
                    <a:bodyPr/>
                    <a:lstStyle/>
                    <a:p>
                      <a:pPr algn="ctr"/>
                      <a:r>
                        <a:rPr lang="en-US" sz="1200" b="1"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180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dirty="0">
                          <a:solidFill>
                            <a:sysClr val="windowText" lastClr="000000"/>
                          </a:solidFill>
                        </a:rPr>
                        <a:t>1.000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dirty="0">
                          <a:solidFill>
                            <a:sysClr val="windowText" lastClr="000000"/>
                          </a:solidFill>
                        </a:rPr>
                        <a:t>1.000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dirty="0">
                          <a:solidFill>
                            <a:sysClr val="windowText" lastClr="000000"/>
                          </a:solidFill>
                        </a:rPr>
                        <a:t>1.000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dirty="0">
                          <a:solidFill>
                            <a:sysClr val="windowText" lastClr="000000"/>
                          </a:solidFill>
                        </a:rPr>
                        <a:t>0.989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dirty="0">
                          <a:solidFill>
                            <a:sysClr val="windowText" lastClr="000000"/>
                          </a:solidFill>
                        </a:rPr>
                        <a:t>0.997</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0" dirty="0">
                          <a:solidFill>
                            <a:sysClr val="windowText" lastClr="000000"/>
                          </a:solidFill>
                        </a:rPr>
                        <a:t>0.966</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0.729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0.000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0.010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0.107</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0.428</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0.818</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0.987</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0.996</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b="0" dirty="0">
                          <a:solidFill>
                            <a:sysClr val="windowText" lastClr="000000"/>
                          </a:solidFill>
                        </a:rPr>
                        <a:t>Standard </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796099"/>
                  </a:ext>
                </a:extLst>
              </a:tr>
              <a:tr h="389671">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0.810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0.580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rgbClr val="FF0000"/>
                          </a:solidFill>
                        </a:rPr>
                        <a:t>1.000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0.100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0.030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0.000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0.000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0.000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0.000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rgbClr val="FF0000"/>
                          </a:solidFill>
                        </a:rPr>
                        <a:t>0.104</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0.000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0.002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0.012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0.060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41234646"/>
                  </a:ext>
                </a:extLst>
              </a:tr>
              <a:tr h="389671">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1131417"/>
                  </a:ext>
                </a:extLst>
              </a:tr>
              <a:tr h="389671">
                <a:tc>
                  <a:txBody>
                    <a:bodyPr/>
                    <a:lstStyle/>
                    <a:p>
                      <a:pPr algn="ctr"/>
                      <a:r>
                        <a:rPr lang="en-US" sz="1200" dirty="0">
                          <a:solidFill>
                            <a:sysClr val="windowText" lastClr="000000"/>
                          </a:solidFill>
                        </a:rPr>
                        <a:t>267</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75158458"/>
                  </a:ext>
                </a:extLst>
              </a:tr>
              <a:tr h="389671">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2282510"/>
                  </a:ext>
                </a:extLst>
              </a:tr>
              <a:tr h="389671">
                <a:tc>
                  <a:txBody>
                    <a:bodyPr/>
                    <a:lstStyle/>
                    <a:p>
                      <a:pPr algn="ctr"/>
                      <a:r>
                        <a:rPr lang="en-US" sz="1200" dirty="0">
                          <a:solidFill>
                            <a:sysClr val="windowText" lastClr="000000"/>
                          </a:solidFill>
                        </a:rPr>
                        <a:t>933</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83443748"/>
                  </a:ext>
                </a:extLst>
              </a:tr>
              <a:tr h="389671">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9117473"/>
                  </a:ext>
                </a:extLst>
              </a:tr>
              <a:tr h="592388">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240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59918"/>
                  </a:ext>
                </a:extLst>
              </a:tr>
            </a:tbl>
          </a:graphicData>
        </a:graphic>
      </p:graphicFrame>
    </p:spTree>
    <p:extLst>
      <p:ext uri="{BB962C8B-B14F-4D97-AF65-F5344CB8AC3E}">
        <p14:creationId xmlns:p14="http://schemas.microsoft.com/office/powerpoint/2010/main" val="22897535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Result </a:t>
            </a:r>
            <a:r>
              <a:rPr lang="en-US" sz="2200" dirty="0"/>
              <a:t>titration curve with </a:t>
            </a:r>
            <a:r>
              <a:rPr lang="en-US" sz="2200" dirty="0" smtClean="0"/>
              <a:t>increasing pH, Al only &amp; Si Only separately</a:t>
            </a:r>
            <a:endParaRPr lang="en-US" sz="2200" dirty="0"/>
          </a:p>
        </p:txBody>
      </p:sp>
      <p:pic>
        <p:nvPicPr>
          <p:cNvPr id="5" name="Picture 4"/>
          <p:cNvPicPr>
            <a:picLocks noChangeAspect="1"/>
          </p:cNvPicPr>
          <p:nvPr/>
        </p:nvPicPr>
        <p:blipFill>
          <a:blip r:embed="rId3"/>
          <a:stretch>
            <a:fillRect/>
          </a:stretch>
        </p:blipFill>
        <p:spPr>
          <a:xfrm>
            <a:off x="689779" y="1690688"/>
            <a:ext cx="4890614" cy="3378970"/>
          </a:xfrm>
          <a:prstGeom prst="rect">
            <a:avLst/>
          </a:prstGeom>
        </p:spPr>
      </p:pic>
      <p:grpSp>
        <p:nvGrpSpPr>
          <p:cNvPr id="6" name="Group 5"/>
          <p:cNvGrpSpPr/>
          <p:nvPr/>
        </p:nvGrpSpPr>
        <p:grpSpPr>
          <a:xfrm>
            <a:off x="5518582" y="2092921"/>
            <a:ext cx="6227207" cy="2470898"/>
            <a:chOff x="6459761" y="260648"/>
            <a:chExt cx="8444736" cy="3350793"/>
          </a:xfrm>
        </p:grpSpPr>
        <p:graphicFrame>
          <p:nvGraphicFramePr>
            <p:cNvPr id="8" name="Object 2"/>
            <p:cNvGraphicFramePr>
              <a:graphicFrameLocks noChangeAspect="1"/>
            </p:cNvGraphicFramePr>
            <p:nvPr>
              <p:extLst>
                <p:ext uri="{D42A27DB-BD31-4B8C-83A1-F6EECF244321}">
                  <p14:modId xmlns:p14="http://schemas.microsoft.com/office/powerpoint/2010/main" val="1811236159"/>
                </p:ext>
              </p:extLst>
            </p:nvPr>
          </p:nvGraphicFramePr>
          <p:xfrm>
            <a:off x="6459761" y="283837"/>
            <a:ext cx="4416006" cy="3314399"/>
          </p:xfrm>
          <a:graphic>
            <a:graphicData uri="http://schemas.openxmlformats.org/presentationml/2006/ole">
              <mc:AlternateContent xmlns:mc="http://schemas.openxmlformats.org/markup-compatibility/2006">
                <mc:Choice xmlns:v="urn:schemas-microsoft-com:vml" Requires="v">
                  <p:oleObj spid="_x0000_s2104" name="Acrobat Document" r:id="rId4" imgW="4390476" imgH="3296110" progId="AcroExch.Document.DC">
                    <p:embed/>
                  </p:oleObj>
                </mc:Choice>
                <mc:Fallback>
                  <p:oleObj name="Acrobat Document" r:id="rId4" imgW="4390476" imgH="3296110" progId="AcroExch.Document.DC">
                    <p:embed/>
                    <p:pic>
                      <p:nvPicPr>
                        <p:cNvPr id="29698"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59761" y="283837"/>
                          <a:ext cx="4416006" cy="3314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9" name="Object 3"/>
            <p:cNvGraphicFramePr>
              <a:graphicFrameLocks noChangeAspect="1"/>
            </p:cNvGraphicFramePr>
            <p:nvPr>
              <p:extLst>
                <p:ext uri="{D42A27DB-BD31-4B8C-83A1-F6EECF244321}">
                  <p14:modId xmlns:p14="http://schemas.microsoft.com/office/powerpoint/2010/main" val="1166555089"/>
                </p:ext>
              </p:extLst>
            </p:nvPr>
          </p:nvGraphicFramePr>
          <p:xfrm>
            <a:off x="10440001" y="260648"/>
            <a:ext cx="4464496" cy="3350793"/>
          </p:xfrm>
          <a:graphic>
            <a:graphicData uri="http://schemas.openxmlformats.org/presentationml/2006/ole">
              <mc:AlternateContent xmlns:mc="http://schemas.openxmlformats.org/markup-compatibility/2006">
                <mc:Choice xmlns:v="urn:schemas-microsoft-com:vml" Requires="v">
                  <p:oleObj spid="_x0000_s2105" name="Acrobat Document" r:id="rId6" imgW="4390476" imgH="3296110" progId="AcroExch.Document.DC">
                    <p:embed/>
                  </p:oleObj>
                </mc:Choice>
                <mc:Fallback>
                  <p:oleObj name="Acrobat Document" r:id="rId6" imgW="4390476" imgH="3296110" progId="AcroExch.Document.DC">
                    <p:embed/>
                    <p:pic>
                      <p:nvPicPr>
                        <p:cNvPr id="29699" name="Object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440001" y="260648"/>
                          <a:ext cx="4464496" cy="33507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sp>
        <p:nvSpPr>
          <p:cNvPr id="12" name="Rectangle 11"/>
          <p:cNvSpPr/>
          <p:nvPr/>
        </p:nvSpPr>
        <p:spPr>
          <a:xfrm>
            <a:off x="10099714" y="1902421"/>
            <a:ext cx="1828800" cy="381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b="1" dirty="0" smtClean="0">
                <a:solidFill>
                  <a:schemeClr val="tx1"/>
                </a:solidFill>
              </a:rPr>
              <a:t>From </a:t>
            </a:r>
            <a:r>
              <a:rPr lang="nb-NO" b="1" dirty="0" err="1" smtClean="0">
                <a:solidFill>
                  <a:schemeClr val="tx1"/>
                </a:solidFill>
              </a:rPr>
              <a:t>Constanza</a:t>
            </a:r>
            <a:endParaRPr lang="nb-NO" b="1" dirty="0">
              <a:solidFill>
                <a:schemeClr val="tx1"/>
              </a:solidFill>
            </a:endParaRPr>
          </a:p>
        </p:txBody>
      </p:sp>
      <p:sp>
        <p:nvSpPr>
          <p:cNvPr id="13" name="Rectangle 12"/>
          <p:cNvSpPr/>
          <p:nvPr/>
        </p:nvSpPr>
        <p:spPr>
          <a:xfrm>
            <a:off x="3673472" y="5243291"/>
            <a:ext cx="8392041" cy="1107996"/>
          </a:xfrm>
          <a:prstGeom prst="rect">
            <a:avLst/>
          </a:prstGeom>
        </p:spPr>
        <p:txBody>
          <a:bodyPr wrap="none">
            <a:spAutoFit/>
          </a:bodyPr>
          <a:lstStyle/>
          <a:p>
            <a:pPr marL="285750" indent="-285750">
              <a:buFont typeface="Wingdings" panose="05000000000000000000" pitchFamily="2" charset="2"/>
              <a:buChar char="ü"/>
            </a:pPr>
            <a:r>
              <a:rPr lang="en-US" dirty="0" smtClean="0"/>
              <a:t>Low pH </a:t>
            </a:r>
            <a:r>
              <a:rPr lang="en-US" dirty="0" smtClean="0"/>
              <a:t>: HA</a:t>
            </a:r>
            <a:r>
              <a:rPr lang="en-US" baseline="30000" dirty="0" smtClean="0"/>
              <a:t> </a:t>
            </a:r>
            <a:r>
              <a:rPr lang="nb-NO" dirty="0" smtClean="0">
                <a:solidFill>
                  <a:srgbClr val="222222"/>
                </a:solidFill>
              </a:rPr>
              <a:t>+H</a:t>
            </a:r>
            <a:r>
              <a:rPr lang="nb-NO" baseline="-25000" dirty="0" smtClean="0">
                <a:solidFill>
                  <a:srgbClr val="222222"/>
                </a:solidFill>
              </a:rPr>
              <a:t>2</a:t>
            </a:r>
            <a:r>
              <a:rPr lang="nb-NO" dirty="0" smtClean="0">
                <a:solidFill>
                  <a:srgbClr val="222222"/>
                </a:solidFill>
              </a:rPr>
              <a:t>O </a:t>
            </a:r>
            <a:r>
              <a:rPr lang="en-US" dirty="0"/>
              <a:t>→ </a:t>
            </a:r>
            <a:r>
              <a:rPr lang="en-US" dirty="0" smtClean="0"/>
              <a:t>A</a:t>
            </a:r>
            <a:r>
              <a:rPr lang="en-US" baseline="30000" dirty="0" smtClean="0"/>
              <a:t>- </a:t>
            </a:r>
            <a:r>
              <a:rPr lang="en-US" dirty="0" smtClean="0"/>
              <a:t>+H</a:t>
            </a:r>
            <a:r>
              <a:rPr lang="nb-NO" baseline="-25000" dirty="0" smtClean="0">
                <a:solidFill>
                  <a:srgbClr val="222222"/>
                </a:solidFill>
              </a:rPr>
              <a:t>3</a:t>
            </a:r>
            <a:r>
              <a:rPr lang="nb-NO" dirty="0" smtClean="0">
                <a:solidFill>
                  <a:srgbClr val="222222"/>
                </a:solidFill>
              </a:rPr>
              <a:t>O</a:t>
            </a:r>
            <a:r>
              <a:rPr lang="en-US" baseline="30000" dirty="0" smtClean="0"/>
              <a:t>+ </a:t>
            </a:r>
            <a:endParaRPr lang="nb-NO" dirty="0"/>
          </a:p>
          <a:p>
            <a:pPr marL="285750" indent="-285750">
              <a:buFont typeface="Wingdings" panose="05000000000000000000" pitchFamily="2" charset="2"/>
              <a:buChar char="ü"/>
            </a:pPr>
            <a:r>
              <a:rPr lang="en-US" dirty="0" smtClean="0"/>
              <a:t>High </a:t>
            </a:r>
            <a:r>
              <a:rPr lang="en-US" dirty="0"/>
              <a:t>pH : B</a:t>
            </a:r>
            <a:r>
              <a:rPr lang="en-US" baseline="30000" dirty="0" smtClean="0"/>
              <a:t> </a:t>
            </a:r>
            <a:r>
              <a:rPr lang="nb-NO" dirty="0" smtClean="0">
                <a:solidFill>
                  <a:srgbClr val="222222"/>
                </a:solidFill>
              </a:rPr>
              <a:t>+ H</a:t>
            </a:r>
            <a:r>
              <a:rPr lang="nb-NO" baseline="-25000" dirty="0" smtClean="0">
                <a:solidFill>
                  <a:srgbClr val="222222"/>
                </a:solidFill>
              </a:rPr>
              <a:t>2</a:t>
            </a:r>
            <a:r>
              <a:rPr lang="nb-NO" dirty="0" smtClean="0">
                <a:solidFill>
                  <a:srgbClr val="222222"/>
                </a:solidFill>
              </a:rPr>
              <a:t>O </a:t>
            </a:r>
            <a:r>
              <a:rPr lang="en-US" dirty="0"/>
              <a:t>→ </a:t>
            </a:r>
            <a:r>
              <a:rPr lang="en-US" dirty="0" smtClean="0"/>
              <a:t>BH</a:t>
            </a:r>
            <a:r>
              <a:rPr lang="en-US" baseline="30000" dirty="0" smtClean="0"/>
              <a:t>+ </a:t>
            </a:r>
            <a:r>
              <a:rPr lang="en-US" dirty="0" smtClean="0"/>
              <a:t>+OH</a:t>
            </a:r>
            <a:r>
              <a:rPr lang="en-US" baseline="30000" dirty="0" smtClean="0"/>
              <a:t>-</a:t>
            </a:r>
          </a:p>
          <a:p>
            <a:pPr marL="285750" indent="-285750">
              <a:buFont typeface="Wingdings" panose="05000000000000000000" pitchFamily="2" charset="2"/>
              <a:buChar char="ü"/>
            </a:pPr>
            <a:endParaRPr lang="en-US" baseline="30000" dirty="0" smtClean="0"/>
          </a:p>
          <a:p>
            <a:pPr marL="285750" indent="-285750">
              <a:buFont typeface="Wingdings" panose="05000000000000000000" pitchFamily="2" charset="2"/>
              <a:buChar char="ü"/>
            </a:pPr>
            <a:r>
              <a:rPr lang="en-US" dirty="0" smtClean="0"/>
              <a:t>For finding the most suitable </a:t>
            </a:r>
            <a:r>
              <a:rPr lang="en-US" dirty="0" err="1" smtClean="0"/>
              <a:t>dcap</a:t>
            </a:r>
            <a:r>
              <a:rPr lang="en-US" dirty="0" smtClean="0"/>
              <a:t>(thickness) without mutual interaction btw Al &amp; Si </a:t>
            </a:r>
            <a:endParaRPr lang="en-US" dirty="0" smtClean="0"/>
          </a:p>
        </p:txBody>
      </p:sp>
    </p:spTree>
    <p:extLst>
      <p:ext uri="{BB962C8B-B14F-4D97-AF65-F5344CB8AC3E}">
        <p14:creationId xmlns:p14="http://schemas.microsoft.com/office/powerpoint/2010/main" val="40515676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Result </a:t>
            </a:r>
            <a:r>
              <a:rPr lang="en-US" sz="2200" dirty="0"/>
              <a:t>titration curve with increasing pH, same # of atoms </a:t>
            </a:r>
          </a:p>
        </p:txBody>
      </p:sp>
      <p:pic>
        <p:nvPicPr>
          <p:cNvPr id="14" name="Picture 13"/>
          <p:cNvPicPr>
            <a:picLocks noChangeAspect="1"/>
          </p:cNvPicPr>
          <p:nvPr/>
        </p:nvPicPr>
        <p:blipFill>
          <a:blip r:embed="rId2"/>
          <a:stretch>
            <a:fillRect/>
          </a:stretch>
        </p:blipFill>
        <p:spPr>
          <a:xfrm>
            <a:off x="6463186" y="1879333"/>
            <a:ext cx="4890614" cy="3378970"/>
          </a:xfrm>
          <a:prstGeom prst="rect">
            <a:avLst/>
          </a:prstGeom>
        </p:spPr>
      </p:pic>
      <p:pic>
        <p:nvPicPr>
          <p:cNvPr id="15" name="Picture 14"/>
          <p:cNvPicPr>
            <a:picLocks noChangeAspect="1"/>
          </p:cNvPicPr>
          <p:nvPr/>
        </p:nvPicPr>
        <p:blipFill>
          <a:blip r:embed="rId3"/>
          <a:stretch>
            <a:fillRect/>
          </a:stretch>
        </p:blipFill>
        <p:spPr>
          <a:xfrm>
            <a:off x="1015957" y="1879333"/>
            <a:ext cx="4890614" cy="3378970"/>
          </a:xfrm>
          <a:prstGeom prst="rect">
            <a:avLst/>
          </a:prstGeom>
        </p:spPr>
      </p:pic>
      <p:sp>
        <p:nvSpPr>
          <p:cNvPr id="16" name="Rectangle 15"/>
          <p:cNvSpPr/>
          <p:nvPr/>
        </p:nvSpPr>
        <p:spPr>
          <a:xfrm>
            <a:off x="3688807" y="5711289"/>
            <a:ext cx="5767605" cy="646331"/>
          </a:xfrm>
          <a:prstGeom prst="rect">
            <a:avLst/>
          </a:prstGeom>
        </p:spPr>
        <p:txBody>
          <a:bodyPr wrap="none">
            <a:spAutoFit/>
          </a:bodyPr>
          <a:lstStyle/>
          <a:p>
            <a:pPr marL="285750" indent="-285750">
              <a:buFont typeface="Wingdings" panose="05000000000000000000" pitchFamily="2" charset="2"/>
              <a:buChar char="ü"/>
            </a:pPr>
            <a:r>
              <a:rPr lang="en-US" dirty="0" smtClean="0"/>
              <a:t>Al : titration curve with </a:t>
            </a:r>
            <a:r>
              <a:rPr lang="en-US" b="1" dirty="0" smtClean="0"/>
              <a:t>dcap500Å ≈ the most suitable </a:t>
            </a:r>
          </a:p>
          <a:p>
            <a:pPr marL="285750" indent="-285750">
              <a:buFont typeface="Wingdings" panose="05000000000000000000" pitchFamily="2" charset="2"/>
              <a:buChar char="ü"/>
            </a:pPr>
            <a:r>
              <a:rPr lang="en-US" dirty="0" smtClean="0"/>
              <a:t>Si </a:t>
            </a:r>
            <a:r>
              <a:rPr lang="en-US" dirty="0"/>
              <a:t>: titration curve with </a:t>
            </a:r>
            <a:r>
              <a:rPr lang="en-US" b="1" dirty="0" smtClean="0"/>
              <a:t>dcap100Å </a:t>
            </a:r>
            <a:r>
              <a:rPr lang="en-US" b="1" dirty="0"/>
              <a:t>≈ the most suitable </a:t>
            </a:r>
            <a:endParaRPr lang="nb-NO" dirty="0"/>
          </a:p>
        </p:txBody>
      </p:sp>
    </p:spTree>
    <p:extLst>
      <p:ext uri="{BB962C8B-B14F-4D97-AF65-F5344CB8AC3E}">
        <p14:creationId xmlns:p14="http://schemas.microsoft.com/office/powerpoint/2010/main" val="55418270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1" name="Title 1">
                <a:extLst>
                  <a:ext uri="{FF2B5EF4-FFF2-40B4-BE49-F238E27FC236}">
                    <a16:creationId xmlns:a16="http://schemas.microsoft.com/office/drawing/2014/main" id="{B71F69DA-2220-41B0-B81C-E3E7F4AC9A67}"/>
                  </a:ext>
                </a:extLst>
              </p:cNvPr>
              <p:cNvSpPr>
                <a:spLocks noGrp="1"/>
              </p:cNvSpPr>
              <p:nvPr>
                <p:ph type="title"/>
              </p:nvPr>
            </p:nvSpPr>
            <p:spPr>
              <a:xfrm>
                <a:off x="838200" y="365125"/>
                <a:ext cx="10515600" cy="1325563"/>
              </a:xfrm>
            </p:spPr>
            <p:txBody>
              <a:bodyPr/>
              <a:lstStyle/>
              <a:p>
                <a:r>
                  <a:rPr lang="en-US" dirty="0" smtClean="0"/>
                  <a:t>Result </a:t>
                </a:r>
                <a:r>
                  <a:rPr lang="en-US" sz="2200" dirty="0"/>
                  <a:t>titration curve with increasing pH, same </a:t>
                </a:r>
                <a:r>
                  <a:rPr lang="en-US" sz="2200" dirty="0" smtClean="0"/>
                  <a:t>surface charge(</a:t>
                </a:r>
                <a14:m>
                  <m:oMath xmlns:m="http://schemas.openxmlformats.org/officeDocument/2006/math">
                    <m:sSub>
                      <m:sSubPr>
                        <m:ctrlPr>
                          <a:rPr lang="nb-NO" sz="2000" i="1" smtClean="0">
                            <a:latin typeface="Cambria Math" panose="02040503050406030204" pitchFamily="18" charset="0"/>
                          </a:rPr>
                        </m:ctrlPr>
                      </m:sSubPr>
                      <m:e>
                        <m:r>
                          <a:rPr lang="nb-NO" sz="2000" i="1" smtClean="0">
                            <a:latin typeface="Cambria Math" panose="02040503050406030204" pitchFamily="18" charset="0"/>
                            <a:ea typeface="Cambria Math" panose="02040503050406030204" pitchFamily="18" charset="0"/>
                          </a:rPr>
                          <m:t>𝜎</m:t>
                        </m:r>
                      </m:e>
                      <m:sub>
                        <m:r>
                          <a:rPr lang="nb-NO" sz="2000" b="0" i="1" smtClean="0">
                            <a:latin typeface="Cambria Math" panose="02040503050406030204" pitchFamily="18" charset="0"/>
                            <a:ea typeface="Cambria Math" panose="02040503050406030204" pitchFamily="18" charset="0"/>
                          </a:rPr>
                          <m:t>𝑖𝑛</m:t>
                        </m:r>
                      </m:sub>
                    </m:sSub>
                    <m:r>
                      <a:rPr lang="nb-NO" sz="2000" b="0" i="1" smtClean="0">
                        <a:latin typeface="Cambria Math" panose="02040503050406030204" pitchFamily="18" charset="0"/>
                        <a:ea typeface="Cambria Math" panose="02040503050406030204" pitchFamily="18" charset="0"/>
                      </a:rPr>
                      <m:t>=</m:t>
                    </m:r>
                    <m:sSub>
                      <m:sSubPr>
                        <m:ctrlPr>
                          <a:rPr lang="nb-NO" sz="2000" i="1">
                            <a:latin typeface="Cambria Math" panose="02040503050406030204" pitchFamily="18" charset="0"/>
                          </a:rPr>
                        </m:ctrlPr>
                      </m:sSubPr>
                      <m:e>
                        <m:r>
                          <a:rPr lang="nb-NO" sz="2000" i="1">
                            <a:latin typeface="Cambria Math" panose="02040503050406030204" pitchFamily="18" charset="0"/>
                            <a:ea typeface="Cambria Math" panose="02040503050406030204" pitchFamily="18" charset="0"/>
                          </a:rPr>
                          <m:t>𝜎</m:t>
                        </m:r>
                      </m:e>
                      <m:sub>
                        <m:r>
                          <a:rPr lang="nb-NO" sz="2000" b="0" i="1" smtClean="0">
                            <a:latin typeface="Cambria Math" panose="02040503050406030204" pitchFamily="18" charset="0"/>
                            <a:ea typeface="Cambria Math" panose="02040503050406030204" pitchFamily="18" charset="0"/>
                          </a:rPr>
                          <m:t>𝑜𝑢𝑡</m:t>
                        </m:r>
                      </m:sub>
                    </m:sSub>
                  </m:oMath>
                </a14:m>
                <a:r>
                  <a:rPr lang="en-US" sz="2000" dirty="0" smtClean="0"/>
                  <a:t>)</a:t>
                </a:r>
                <a:endParaRPr lang="en-US" sz="2000" dirty="0"/>
              </a:p>
            </p:txBody>
          </p:sp>
        </mc:Choice>
        <mc:Fallback xmlns="">
          <p:sp>
            <p:nvSpPr>
              <p:cNvPr id="11" name="Title 1">
                <a:extLst>
                  <a:ext uri="{FF2B5EF4-FFF2-40B4-BE49-F238E27FC236}">
                    <a16:creationId xmlns:a16="http://schemas.microsoft.com/office/drawing/2014/main" id="{B71F69DA-2220-41B0-B81C-E3E7F4AC9A67}"/>
                  </a:ext>
                </a:extLst>
              </p:cNvPr>
              <p:cNvSpPr>
                <a:spLocks noGrp="1" noRot="1" noChangeAspect="1" noMove="1" noResize="1" noEditPoints="1" noAdjustHandles="1" noChangeArrowheads="1" noChangeShapeType="1" noTextEdit="1"/>
              </p:cNvSpPr>
              <p:nvPr>
                <p:ph type="title"/>
              </p:nvPr>
            </p:nvSpPr>
            <p:spPr>
              <a:xfrm>
                <a:off x="838200" y="365125"/>
                <a:ext cx="10515600" cy="1325563"/>
              </a:xfrm>
              <a:blipFill>
                <a:blip r:embed="rId2"/>
                <a:stretch>
                  <a:fillRect l="-2377"/>
                </a:stretch>
              </a:blipFill>
            </p:spPr>
            <p:txBody>
              <a:bodyPr/>
              <a:lstStyle/>
              <a:p>
                <a:r>
                  <a:rPr lang="nb-NO">
                    <a:noFill/>
                  </a:rPr>
                  <a:t> </a:t>
                </a:r>
              </a:p>
            </p:txBody>
          </p:sp>
        </mc:Fallback>
      </mc:AlternateContent>
      <p:pic>
        <p:nvPicPr>
          <p:cNvPr id="8" name="Picture 7"/>
          <p:cNvPicPr>
            <a:picLocks noChangeAspect="1"/>
          </p:cNvPicPr>
          <p:nvPr/>
        </p:nvPicPr>
        <p:blipFill>
          <a:blip r:embed="rId3"/>
          <a:stretch>
            <a:fillRect/>
          </a:stretch>
        </p:blipFill>
        <p:spPr>
          <a:xfrm>
            <a:off x="6463185" y="1879333"/>
            <a:ext cx="4890614" cy="3378970"/>
          </a:xfrm>
          <a:prstGeom prst="rect">
            <a:avLst/>
          </a:prstGeom>
        </p:spPr>
      </p:pic>
      <p:pic>
        <p:nvPicPr>
          <p:cNvPr id="9" name="Picture 8"/>
          <p:cNvPicPr>
            <a:picLocks noChangeAspect="1"/>
          </p:cNvPicPr>
          <p:nvPr/>
        </p:nvPicPr>
        <p:blipFill>
          <a:blip r:embed="rId4"/>
          <a:stretch>
            <a:fillRect/>
          </a:stretch>
        </p:blipFill>
        <p:spPr>
          <a:xfrm>
            <a:off x="1015956" y="1879333"/>
            <a:ext cx="4890614" cy="3378970"/>
          </a:xfrm>
          <a:prstGeom prst="rect">
            <a:avLst/>
          </a:prstGeom>
        </p:spPr>
      </p:pic>
      <p:sp>
        <p:nvSpPr>
          <p:cNvPr id="14" name="Rectangle 13"/>
          <p:cNvSpPr/>
          <p:nvPr/>
        </p:nvSpPr>
        <p:spPr>
          <a:xfrm>
            <a:off x="3688807" y="5711289"/>
            <a:ext cx="6630341" cy="369332"/>
          </a:xfrm>
          <a:prstGeom prst="rect">
            <a:avLst/>
          </a:prstGeom>
        </p:spPr>
        <p:txBody>
          <a:bodyPr wrap="none">
            <a:spAutoFit/>
          </a:bodyPr>
          <a:lstStyle/>
          <a:p>
            <a:pPr marL="285750" indent="-285750">
              <a:buFont typeface="Wingdings" panose="05000000000000000000" pitchFamily="2" charset="2"/>
              <a:buChar char="ü"/>
            </a:pPr>
            <a:r>
              <a:rPr lang="en-US" dirty="0" smtClean="0"/>
              <a:t>Both Al, Si : system with </a:t>
            </a:r>
            <a:r>
              <a:rPr lang="en-US" b="1" dirty="0" smtClean="0"/>
              <a:t>dcap500Å ≈ the most suitable </a:t>
            </a:r>
            <a:r>
              <a:rPr lang="en-US" dirty="0" smtClean="0"/>
              <a:t>system  </a:t>
            </a:r>
            <a:endParaRPr lang="nb-NO" dirty="0"/>
          </a:p>
        </p:txBody>
      </p:sp>
      <p:sp>
        <p:nvSpPr>
          <p:cNvPr id="16" name="Rectangle 15"/>
          <p:cNvSpPr/>
          <p:nvPr/>
        </p:nvSpPr>
        <p:spPr>
          <a:xfrm>
            <a:off x="6444434" y="7464896"/>
            <a:ext cx="393056" cy="369332"/>
          </a:xfrm>
          <a:prstGeom prst="rect">
            <a:avLst/>
          </a:prstGeom>
        </p:spPr>
        <p:txBody>
          <a:bodyPr wrap="none">
            <a:spAutoFit/>
          </a:bodyPr>
          <a:lstStyle/>
          <a:p>
            <a:r>
              <a:rPr lang="en-US" dirty="0"/>
              <a:t>→</a:t>
            </a:r>
            <a:endParaRPr lang="nb-NO" dirty="0"/>
          </a:p>
        </p:txBody>
      </p:sp>
    </p:spTree>
    <p:extLst>
      <p:ext uri="{BB962C8B-B14F-4D97-AF65-F5344CB8AC3E}">
        <p14:creationId xmlns:p14="http://schemas.microsoft.com/office/powerpoint/2010/main" val="24145864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a:xfrm>
            <a:off x="838200" y="2559685"/>
            <a:ext cx="10515600" cy="1325563"/>
          </a:xfrm>
        </p:spPr>
        <p:txBody>
          <a:bodyPr>
            <a:normAutofit fontScale="90000"/>
          </a:bodyPr>
          <a:lstStyle/>
          <a:p>
            <a:pPr algn="ctr"/>
            <a:r>
              <a:rPr lang="en-US" dirty="0"/>
              <a:t>Monte Carlo simulation of </a:t>
            </a:r>
            <a:br>
              <a:rPr lang="en-US" dirty="0"/>
            </a:br>
            <a:r>
              <a:rPr lang="en-US" dirty="0" smtClean="0"/>
              <a:t>coarse-grained </a:t>
            </a:r>
            <a:r>
              <a:rPr lang="en-US" dirty="0"/>
              <a:t>model </a:t>
            </a:r>
            <a:br>
              <a:rPr lang="en-US" dirty="0"/>
            </a:br>
            <a:r>
              <a:rPr lang="en-US" sz="2200" dirty="0" smtClean="0"/>
              <a:t>Understanding molecules </a:t>
            </a:r>
            <a:r>
              <a:rPr lang="en-US" sz="2200" dirty="0" err="1" smtClean="0"/>
              <a:t>behaviour</a:t>
            </a:r>
            <a:endParaRPr lang="en-US" sz="2200" dirty="0"/>
          </a:p>
        </p:txBody>
      </p:sp>
    </p:spTree>
    <p:extLst>
      <p:ext uri="{BB962C8B-B14F-4D97-AF65-F5344CB8AC3E}">
        <p14:creationId xmlns:p14="http://schemas.microsoft.com/office/powerpoint/2010/main" val="6163206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smtClean="0"/>
              <a:t>Conclusion </a:t>
            </a:r>
            <a:r>
              <a:rPr lang="en-US" sz="2200" dirty="0" smtClean="0"/>
              <a:t>and future work</a:t>
            </a:r>
            <a:endParaRPr lang="en-US" sz="2200" dirty="0"/>
          </a:p>
        </p:txBody>
      </p:sp>
      <p:pic>
        <p:nvPicPr>
          <p:cNvPr id="12" name="Picture 11"/>
          <p:cNvPicPr>
            <a:picLocks noChangeAspect="1"/>
          </p:cNvPicPr>
          <p:nvPr/>
        </p:nvPicPr>
        <p:blipFill>
          <a:blip r:embed="rId2"/>
          <a:stretch>
            <a:fillRect/>
          </a:stretch>
        </p:blipFill>
        <p:spPr>
          <a:xfrm>
            <a:off x="838200" y="1448250"/>
            <a:ext cx="3776988" cy="2834826"/>
          </a:xfrm>
          <a:prstGeom prst="rect">
            <a:avLst/>
          </a:prstGeom>
        </p:spPr>
      </p:pic>
      <p:sp>
        <p:nvSpPr>
          <p:cNvPr id="13" name="Rectangle 12"/>
          <p:cNvSpPr/>
          <p:nvPr/>
        </p:nvSpPr>
        <p:spPr>
          <a:xfrm>
            <a:off x="419100" y="1448250"/>
            <a:ext cx="1828800" cy="381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b="1" dirty="0" smtClean="0">
                <a:solidFill>
                  <a:schemeClr val="tx1"/>
                </a:solidFill>
              </a:rPr>
              <a:t>From </a:t>
            </a:r>
            <a:r>
              <a:rPr lang="nb-NO" b="1" dirty="0" err="1" smtClean="0">
                <a:solidFill>
                  <a:schemeClr val="tx1"/>
                </a:solidFill>
              </a:rPr>
              <a:t>Costanza</a:t>
            </a:r>
            <a:endParaRPr lang="nb-NO" b="1" dirty="0">
              <a:solidFill>
                <a:schemeClr val="tx1"/>
              </a:solidFill>
            </a:endParaRPr>
          </a:p>
        </p:txBody>
      </p:sp>
      <p:grpSp>
        <p:nvGrpSpPr>
          <p:cNvPr id="18" name="Group 17"/>
          <p:cNvGrpSpPr/>
          <p:nvPr/>
        </p:nvGrpSpPr>
        <p:grpSpPr>
          <a:xfrm>
            <a:off x="5611464" y="822383"/>
            <a:ext cx="5994400" cy="4086560"/>
            <a:chOff x="1572572" y="1879333"/>
            <a:chExt cx="9781228" cy="6668152"/>
          </a:xfrm>
        </p:grpSpPr>
        <p:pic>
          <p:nvPicPr>
            <p:cNvPr id="14" name="Picture 13"/>
            <p:cNvPicPr>
              <a:picLocks noChangeAspect="1"/>
            </p:cNvPicPr>
            <p:nvPr/>
          </p:nvPicPr>
          <p:blipFill>
            <a:blip r:embed="rId3"/>
            <a:stretch>
              <a:fillRect/>
            </a:stretch>
          </p:blipFill>
          <p:spPr>
            <a:xfrm>
              <a:off x="6463186" y="1879333"/>
              <a:ext cx="4890614" cy="3378970"/>
            </a:xfrm>
            <a:prstGeom prst="rect">
              <a:avLst/>
            </a:prstGeom>
          </p:spPr>
        </p:pic>
        <p:pic>
          <p:nvPicPr>
            <p:cNvPr id="15" name="Picture 14"/>
            <p:cNvPicPr>
              <a:picLocks noChangeAspect="1"/>
            </p:cNvPicPr>
            <p:nvPr/>
          </p:nvPicPr>
          <p:blipFill>
            <a:blip r:embed="rId4"/>
            <a:stretch>
              <a:fillRect/>
            </a:stretch>
          </p:blipFill>
          <p:spPr>
            <a:xfrm>
              <a:off x="1572572" y="1879333"/>
              <a:ext cx="4890614" cy="3378970"/>
            </a:xfrm>
            <a:prstGeom prst="rect">
              <a:avLst/>
            </a:prstGeom>
          </p:spPr>
        </p:pic>
        <p:pic>
          <p:nvPicPr>
            <p:cNvPr id="16" name="Picture 15"/>
            <p:cNvPicPr>
              <a:picLocks noChangeAspect="1"/>
            </p:cNvPicPr>
            <p:nvPr/>
          </p:nvPicPr>
          <p:blipFill>
            <a:blip r:embed="rId5"/>
            <a:stretch>
              <a:fillRect/>
            </a:stretch>
          </p:blipFill>
          <p:spPr>
            <a:xfrm>
              <a:off x="6463186" y="5168515"/>
              <a:ext cx="4890614" cy="3378970"/>
            </a:xfrm>
            <a:prstGeom prst="rect">
              <a:avLst/>
            </a:prstGeom>
          </p:spPr>
        </p:pic>
        <p:pic>
          <p:nvPicPr>
            <p:cNvPr id="17" name="Picture 16"/>
            <p:cNvPicPr>
              <a:picLocks noChangeAspect="1"/>
            </p:cNvPicPr>
            <p:nvPr/>
          </p:nvPicPr>
          <p:blipFill>
            <a:blip r:embed="rId6"/>
            <a:stretch>
              <a:fillRect/>
            </a:stretch>
          </p:blipFill>
          <p:spPr>
            <a:xfrm>
              <a:off x="1572572" y="5168515"/>
              <a:ext cx="4890614" cy="3378970"/>
            </a:xfrm>
            <a:prstGeom prst="rect">
              <a:avLst/>
            </a:prstGeom>
          </p:spPr>
        </p:pic>
      </p:grpSp>
      <p:sp>
        <p:nvSpPr>
          <p:cNvPr id="19" name="Rectangle 18"/>
          <p:cNvSpPr/>
          <p:nvPr/>
        </p:nvSpPr>
        <p:spPr>
          <a:xfrm>
            <a:off x="915490" y="3917997"/>
            <a:ext cx="3322681" cy="247603"/>
          </a:xfrm>
          <a:prstGeom prst="rect">
            <a:avLst/>
          </a:prstGeom>
          <a:solidFill>
            <a:srgbClr val="FFFF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 name="Rectangle 19"/>
          <p:cNvSpPr/>
          <p:nvPr/>
        </p:nvSpPr>
        <p:spPr>
          <a:xfrm>
            <a:off x="6060378" y="2403872"/>
            <a:ext cx="960786" cy="178324"/>
          </a:xfrm>
          <a:prstGeom prst="rect">
            <a:avLst/>
          </a:prstGeom>
          <a:solidFill>
            <a:srgbClr val="FFFF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 name="Rectangle 20"/>
          <p:cNvSpPr/>
          <p:nvPr/>
        </p:nvSpPr>
        <p:spPr>
          <a:xfrm>
            <a:off x="9084091" y="1105402"/>
            <a:ext cx="960786" cy="178324"/>
          </a:xfrm>
          <a:prstGeom prst="rect">
            <a:avLst/>
          </a:prstGeom>
          <a:solidFill>
            <a:srgbClr val="FFFF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 name="Rectangle 21"/>
          <p:cNvSpPr/>
          <p:nvPr/>
        </p:nvSpPr>
        <p:spPr>
          <a:xfrm>
            <a:off x="9084091" y="3664311"/>
            <a:ext cx="960786" cy="178324"/>
          </a:xfrm>
          <a:prstGeom prst="rect">
            <a:avLst/>
          </a:prstGeom>
          <a:solidFill>
            <a:srgbClr val="FFFF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3" name="Rectangle 22"/>
          <p:cNvSpPr/>
          <p:nvPr/>
        </p:nvSpPr>
        <p:spPr>
          <a:xfrm>
            <a:off x="6112707" y="4410699"/>
            <a:ext cx="960786" cy="178324"/>
          </a:xfrm>
          <a:prstGeom prst="rect">
            <a:avLst/>
          </a:prstGeom>
          <a:solidFill>
            <a:srgbClr val="FFFF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 name="Rectangle 23"/>
          <p:cNvSpPr/>
          <p:nvPr/>
        </p:nvSpPr>
        <p:spPr>
          <a:xfrm>
            <a:off x="3688807" y="5175492"/>
            <a:ext cx="5495928" cy="1200329"/>
          </a:xfrm>
          <a:prstGeom prst="rect">
            <a:avLst/>
          </a:prstGeom>
        </p:spPr>
        <p:txBody>
          <a:bodyPr wrap="none">
            <a:spAutoFit/>
          </a:bodyPr>
          <a:lstStyle/>
          <a:p>
            <a:pPr marL="285750" indent="-285750">
              <a:buFont typeface="Wingdings" panose="05000000000000000000" pitchFamily="2" charset="2"/>
              <a:buChar char="ü"/>
            </a:pPr>
            <a:r>
              <a:rPr lang="en-US" dirty="0" smtClean="0"/>
              <a:t>Minimize charge effect of Al-Si itself within nanotube </a:t>
            </a:r>
          </a:p>
          <a:p>
            <a:r>
              <a:rPr lang="en-US" dirty="0"/>
              <a:t> </a:t>
            </a:r>
            <a:r>
              <a:rPr lang="en-US" dirty="0" smtClean="0"/>
              <a:t>     →</a:t>
            </a:r>
            <a:r>
              <a:rPr lang="nb-NO" dirty="0" smtClean="0"/>
              <a:t> </a:t>
            </a:r>
            <a:r>
              <a:rPr lang="en-US" dirty="0" smtClean="0"/>
              <a:t>large </a:t>
            </a:r>
            <a:r>
              <a:rPr lang="en-US" dirty="0" err="1" smtClean="0"/>
              <a:t>dcap</a:t>
            </a:r>
            <a:r>
              <a:rPr lang="en-US" dirty="0" smtClean="0"/>
              <a:t> (thickness)</a:t>
            </a:r>
          </a:p>
          <a:p>
            <a:pPr marL="285750" indent="-285750">
              <a:buFont typeface="Wingdings" panose="05000000000000000000" pitchFamily="2" charset="2"/>
              <a:buChar char="ü"/>
            </a:pPr>
            <a:r>
              <a:rPr lang="en-US" dirty="0" smtClean="0"/>
              <a:t>Why are two cases above different? </a:t>
            </a:r>
          </a:p>
          <a:p>
            <a:pPr marL="285750" indent="-285750">
              <a:buFont typeface="Wingdings" panose="05000000000000000000" pitchFamily="2" charset="2"/>
              <a:buChar char="ü"/>
            </a:pPr>
            <a:r>
              <a:rPr lang="en-US" dirty="0" smtClean="0"/>
              <a:t>Implement nanotube with charged polymers</a:t>
            </a:r>
            <a:endParaRPr lang="nb-NO" dirty="0"/>
          </a:p>
        </p:txBody>
      </p:sp>
    </p:spTree>
    <p:extLst>
      <p:ext uri="{BB962C8B-B14F-4D97-AF65-F5344CB8AC3E}">
        <p14:creationId xmlns:p14="http://schemas.microsoft.com/office/powerpoint/2010/main" val="9737709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a:xfrm>
            <a:off x="838200" y="2559685"/>
            <a:ext cx="10515600" cy="1325563"/>
          </a:xfrm>
        </p:spPr>
        <p:txBody>
          <a:bodyPr>
            <a:normAutofit/>
          </a:bodyPr>
          <a:lstStyle/>
          <a:p>
            <a:pPr algn="ctr"/>
            <a:r>
              <a:rPr lang="en-US" dirty="0"/>
              <a:t>Halloysite Nanotube</a:t>
            </a:r>
            <a:br>
              <a:rPr lang="en-US" dirty="0"/>
            </a:br>
            <a:r>
              <a:rPr lang="en-US" sz="2200" dirty="0"/>
              <a:t>quenched polymer with charge </a:t>
            </a:r>
          </a:p>
        </p:txBody>
      </p:sp>
    </p:spTree>
    <p:extLst>
      <p:ext uri="{BB962C8B-B14F-4D97-AF65-F5344CB8AC3E}">
        <p14:creationId xmlns:p14="http://schemas.microsoft.com/office/powerpoint/2010/main" val="30006525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Modelling </a:t>
            </a:r>
            <a:r>
              <a:rPr lang="en-US" sz="2200" dirty="0"/>
              <a:t>with quenched polymer, parameter after equilibrium</a:t>
            </a:r>
            <a:endParaRPr lang="en-US" sz="2200" dirty="0">
              <a:solidFill>
                <a:srgbClr val="FF0000"/>
              </a:solidFill>
            </a:endParaRPr>
          </a:p>
        </p:txBody>
      </p:sp>
      <p:graphicFrame>
        <p:nvGraphicFramePr>
          <p:cNvPr id="5" name="Content Placeholder 4">
            <a:extLst>
              <a:ext uri="{FF2B5EF4-FFF2-40B4-BE49-F238E27FC236}">
                <a16:creationId xmlns:a16="http://schemas.microsoft.com/office/drawing/2014/main" id="{6C0172C6-D312-4FE8-AB35-307FC10E83B8}"/>
              </a:ext>
            </a:extLst>
          </p:cNvPr>
          <p:cNvGraphicFramePr>
            <a:graphicFrameLocks noGrp="1"/>
          </p:cNvGraphicFramePr>
          <p:nvPr>
            <p:ph idx="1"/>
            <p:extLst>
              <p:ext uri="{D42A27DB-BD31-4B8C-83A1-F6EECF244321}">
                <p14:modId xmlns:p14="http://schemas.microsoft.com/office/powerpoint/2010/main" val="1754470111"/>
              </p:ext>
            </p:extLst>
          </p:nvPr>
        </p:nvGraphicFramePr>
        <p:xfrm>
          <a:off x="261256" y="1443946"/>
          <a:ext cx="11669484" cy="5121840"/>
        </p:xfrm>
        <a:graphic>
          <a:graphicData uri="http://schemas.openxmlformats.org/drawingml/2006/table">
            <a:tbl>
              <a:tblPr firstRow="1" bandRow="1">
                <a:tableStyleId>{5C22544A-7EE6-4342-B048-85BDC9FD1C3A}</a:tableStyleId>
              </a:tblPr>
              <a:tblGrid>
                <a:gridCol w="1170447">
                  <a:extLst>
                    <a:ext uri="{9D8B030D-6E8A-4147-A177-3AD203B41FA5}">
                      <a16:colId xmlns:a16="http://schemas.microsoft.com/office/drawing/2014/main" val="1834056099"/>
                    </a:ext>
                  </a:extLst>
                </a:gridCol>
                <a:gridCol w="852946">
                  <a:extLst>
                    <a:ext uri="{9D8B030D-6E8A-4147-A177-3AD203B41FA5}">
                      <a16:colId xmlns:a16="http://schemas.microsoft.com/office/drawing/2014/main" val="2092359360"/>
                    </a:ext>
                  </a:extLst>
                </a:gridCol>
                <a:gridCol w="852946">
                  <a:extLst>
                    <a:ext uri="{9D8B030D-6E8A-4147-A177-3AD203B41FA5}">
                      <a16:colId xmlns:a16="http://schemas.microsoft.com/office/drawing/2014/main" val="1234474848"/>
                    </a:ext>
                  </a:extLst>
                </a:gridCol>
                <a:gridCol w="852946">
                  <a:extLst>
                    <a:ext uri="{9D8B030D-6E8A-4147-A177-3AD203B41FA5}">
                      <a16:colId xmlns:a16="http://schemas.microsoft.com/office/drawing/2014/main" val="2839320521"/>
                    </a:ext>
                  </a:extLst>
                </a:gridCol>
                <a:gridCol w="852946">
                  <a:extLst>
                    <a:ext uri="{9D8B030D-6E8A-4147-A177-3AD203B41FA5}">
                      <a16:colId xmlns:a16="http://schemas.microsoft.com/office/drawing/2014/main" val="178373147"/>
                    </a:ext>
                  </a:extLst>
                </a:gridCol>
                <a:gridCol w="852946">
                  <a:extLst>
                    <a:ext uri="{9D8B030D-6E8A-4147-A177-3AD203B41FA5}">
                      <a16:colId xmlns:a16="http://schemas.microsoft.com/office/drawing/2014/main" val="2029177351"/>
                    </a:ext>
                  </a:extLst>
                </a:gridCol>
                <a:gridCol w="852946">
                  <a:extLst>
                    <a:ext uri="{9D8B030D-6E8A-4147-A177-3AD203B41FA5}">
                      <a16:colId xmlns:a16="http://schemas.microsoft.com/office/drawing/2014/main" val="2571418155"/>
                    </a:ext>
                  </a:extLst>
                </a:gridCol>
                <a:gridCol w="852946">
                  <a:extLst>
                    <a:ext uri="{9D8B030D-6E8A-4147-A177-3AD203B41FA5}">
                      <a16:colId xmlns:a16="http://schemas.microsoft.com/office/drawing/2014/main" val="1849642990"/>
                    </a:ext>
                  </a:extLst>
                </a:gridCol>
                <a:gridCol w="852946">
                  <a:extLst>
                    <a:ext uri="{9D8B030D-6E8A-4147-A177-3AD203B41FA5}">
                      <a16:colId xmlns:a16="http://schemas.microsoft.com/office/drawing/2014/main" val="3372403429"/>
                    </a:ext>
                  </a:extLst>
                </a:gridCol>
                <a:gridCol w="852946">
                  <a:extLst>
                    <a:ext uri="{9D8B030D-6E8A-4147-A177-3AD203B41FA5}">
                      <a16:colId xmlns:a16="http://schemas.microsoft.com/office/drawing/2014/main" val="4214164826"/>
                    </a:ext>
                  </a:extLst>
                </a:gridCol>
                <a:gridCol w="852946">
                  <a:extLst>
                    <a:ext uri="{9D8B030D-6E8A-4147-A177-3AD203B41FA5}">
                      <a16:colId xmlns:a16="http://schemas.microsoft.com/office/drawing/2014/main" val="1563056726"/>
                    </a:ext>
                  </a:extLst>
                </a:gridCol>
                <a:gridCol w="852946">
                  <a:extLst>
                    <a:ext uri="{9D8B030D-6E8A-4147-A177-3AD203B41FA5}">
                      <a16:colId xmlns:a16="http://schemas.microsoft.com/office/drawing/2014/main" val="669221893"/>
                    </a:ext>
                  </a:extLst>
                </a:gridCol>
                <a:gridCol w="1116631">
                  <a:extLst>
                    <a:ext uri="{9D8B030D-6E8A-4147-A177-3AD203B41FA5}">
                      <a16:colId xmlns:a16="http://schemas.microsoft.com/office/drawing/2014/main" val="4200699196"/>
                    </a:ext>
                  </a:extLst>
                </a:gridCol>
              </a:tblGrid>
              <a:tr h="420744">
                <a:tc rowSpan="2">
                  <a:txBody>
                    <a:bodyPr/>
                    <a:lstStyle/>
                    <a:p>
                      <a:pPr algn="ctr"/>
                      <a:endParaRPr lang="en-US" sz="1200" b="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Number of atom</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3">
                  <a:txBody>
                    <a:bodyPr/>
                    <a:lstStyle/>
                    <a:p>
                      <a:pPr algn="ctr"/>
                      <a:r>
                        <a:rPr lang="en-US" sz="1200" dirty="0">
                          <a:solidFill>
                            <a:sysClr val="windowText" lastClr="000000"/>
                          </a:solidFill>
                        </a:rPr>
                        <a:t>Nanotube structure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Radius of atom</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Cylinder system structure</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gridSpan="2">
                  <a:txBody>
                    <a:bodyPr/>
                    <a:lstStyle/>
                    <a:p>
                      <a:pPr algn="ctr"/>
                      <a:r>
                        <a:rPr lang="en-US" sz="1200" dirty="0">
                          <a:solidFill>
                            <a:sysClr val="windowText" lastClr="000000"/>
                          </a:solidFill>
                        </a:rPr>
                        <a:t>Dissociation constant</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hMerge="1">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rowSpan="3">
                  <a:txBody>
                    <a:bodyPr/>
                    <a:lstStyle/>
                    <a:p>
                      <a:pPr algn="ctr"/>
                      <a:r>
                        <a:rPr lang="en-US" sz="1200" b="1" dirty="0">
                          <a:solidFill>
                            <a:sysClr val="windowText" lastClr="000000"/>
                          </a:solidFill>
                        </a:rPr>
                        <a:t>Remarks</a:t>
                      </a: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56098295"/>
                  </a:ext>
                </a:extLst>
              </a:tr>
              <a:tr h="420744">
                <a:tc vMerge="1">
                  <a:txBody>
                    <a:bodyPr/>
                    <a:lstStyle/>
                    <a:p>
                      <a:pPr algn="ctr"/>
                      <a:endParaRPr lang="en-US" sz="1200" b="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 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Thickness Al-Si [</a:t>
                      </a:r>
                      <a:r>
                        <a:rPr lang="en-US" altLang="ko-KR" sz="1200" b="1" dirty="0">
                          <a:solidFill>
                            <a:sysClr val="windowText" lastClr="000000"/>
                          </a:solidFill>
                        </a:rPr>
                        <a:t>Å] </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Inner</a:t>
                      </a:r>
                      <a:r>
                        <a:rPr lang="ko-KR" altLang="en-US" sz="1200" b="1" dirty="0">
                          <a:solidFill>
                            <a:sysClr val="windowText" lastClr="000000"/>
                          </a:solidFill>
                        </a:rPr>
                        <a:t> </a:t>
                      </a:r>
                      <a:r>
                        <a:rPr lang="en-US" altLang="ko-KR" sz="1200" b="1" dirty="0">
                          <a:solidFill>
                            <a:sysClr val="windowText" lastClr="000000"/>
                          </a:solidFill>
                        </a:rPr>
                        <a:t>radius</a:t>
                      </a:r>
                      <a:r>
                        <a:rPr lang="en-US" sz="1200" b="1" dirty="0">
                          <a:solidFill>
                            <a:sysClr val="windowText" lastClr="000000"/>
                          </a:solidFill>
                        </a:rPr>
                        <a:t>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ysClr val="windowText" lastClr="000000"/>
                          </a:solidFill>
                        </a:rPr>
                        <a:t>Length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kumimoji="0" lang="en-US" sz="12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Rad Al [</a:t>
                      </a:r>
                      <a:r>
                        <a:rPr kumimoji="0" lang="en-US" altLang="ko-KR" sz="1200" b="1" i="0" u="none" strike="noStrike" kern="1200" cap="none" spc="0" normalizeH="0" baseline="0" noProof="0" dirty="0">
                          <a:ln>
                            <a:noFill/>
                          </a:ln>
                          <a:solidFill>
                            <a:sysClr val="windowText" lastClr="000000"/>
                          </a:solidFill>
                          <a:effectLst/>
                          <a:uLnTx/>
                          <a:uFillTx/>
                          <a:latin typeface="Calibri" panose="020F0502020204030204"/>
                          <a:ea typeface="맑은 고딕" panose="020B0503020000020004" pitchFamily="50" charset="-127"/>
                          <a:cs typeface="+mn-cs"/>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kumimoji="0" lang="en-US" sz="12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Rad Si [</a:t>
                      </a:r>
                      <a:r>
                        <a:rPr kumimoji="0" lang="en-US" altLang="ko-KR" sz="1200" b="1" i="0" u="none" strike="noStrike" kern="1200" cap="none" spc="0" normalizeH="0" baseline="0" noProof="0" dirty="0">
                          <a:ln>
                            <a:noFill/>
                          </a:ln>
                          <a:solidFill>
                            <a:sysClr val="windowText" lastClr="000000"/>
                          </a:solidFill>
                          <a:effectLst/>
                          <a:uLnTx/>
                          <a:uFillTx/>
                          <a:latin typeface="Calibri" panose="020F0502020204030204"/>
                          <a:ea typeface="맑은 고딕" panose="020B0503020000020004" pitchFamily="50" charset="-127"/>
                          <a:cs typeface="+mn-cs"/>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kumimoji="0" lang="en-US" sz="1200" b="1" i="0" u="none" strike="noStrike" kern="1200" cap="none" spc="0" normalizeH="0" baseline="0" noProof="0" dirty="0">
                          <a:ln>
                            <a:noFill/>
                          </a:ln>
                          <a:solidFill>
                            <a:sysClr val="windowText" lastClr="000000"/>
                          </a:solidFill>
                          <a:effectLst/>
                          <a:uLnTx/>
                          <a:uFillTx/>
                          <a:latin typeface="Calibri" panose="020F0502020204030204"/>
                          <a:ea typeface="+mn-ea"/>
                          <a:cs typeface="+mn-cs"/>
                        </a:rPr>
                        <a:t>Cylinder rad [</a:t>
                      </a:r>
                      <a:r>
                        <a:rPr kumimoji="0" lang="en-US" altLang="ko-KR" sz="1200" b="1" i="0" u="none" strike="noStrike" kern="1200" cap="none" spc="0" normalizeH="0" baseline="0" noProof="0" dirty="0">
                          <a:ln>
                            <a:noFill/>
                          </a:ln>
                          <a:solidFill>
                            <a:sysClr val="windowText" lastClr="000000"/>
                          </a:solidFill>
                          <a:effectLst/>
                          <a:uLnTx/>
                          <a:uFillTx/>
                          <a:latin typeface="Calibri" panose="020F0502020204030204"/>
                          <a:ea typeface="맑은 고딕" panose="020B0503020000020004" pitchFamily="50" charset="-127"/>
                          <a:cs typeface="+mn-cs"/>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a:solidFill>
                            <a:sysClr val="windowText" lastClr="000000"/>
                          </a:solidFill>
                        </a:rPr>
                        <a:t>Cylinder length [</a:t>
                      </a:r>
                      <a:r>
                        <a:rPr lang="en-US" altLang="ko-KR" sz="1200" b="1" dirty="0">
                          <a:solidFill>
                            <a:sysClr val="windowText" lastClr="000000"/>
                          </a:solidFill>
                        </a:rPr>
                        <a:t>Å]</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99460629"/>
                  </a:ext>
                </a:extLst>
              </a:tr>
              <a:tr h="420744">
                <a:tc>
                  <a:txBody>
                    <a:bodyPr/>
                    <a:lstStyle/>
                    <a:p>
                      <a:pPr algn="ctr"/>
                      <a:r>
                        <a:rPr lang="en-US" sz="1200" b="0" dirty="0">
                          <a:solidFill>
                            <a:sysClr val="windowText" lastClr="000000"/>
                          </a:solidFill>
                        </a:rPr>
                        <a:t>Parameter</a:t>
                      </a: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nppt</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dcap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lcap</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radat</a:t>
                      </a:r>
                      <a:r>
                        <a:rPr lang="en-US" sz="1200" b="1" dirty="0">
                          <a:solidFill>
                            <a:sysClr val="windowText" lastClr="000000"/>
                          </a:solidFill>
                        </a:rPr>
                        <a:t>(Al)</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radat</a:t>
                      </a:r>
                      <a:r>
                        <a:rPr lang="en-US" sz="1200" b="1" dirty="0">
                          <a:solidFill>
                            <a:sysClr val="windowText" lastClr="000000"/>
                          </a:solidFill>
                        </a:rPr>
                        <a:t>(Si)</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cylrad</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cyllen</a:t>
                      </a: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(1)</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en-US" sz="1200" b="1" dirty="0" err="1">
                          <a:solidFill>
                            <a:sysClr val="windowText" lastClr="000000"/>
                          </a:solidFill>
                        </a:rPr>
                        <a:t>pK</a:t>
                      </a:r>
                      <a:r>
                        <a:rPr lang="en-US" sz="1200" b="1" dirty="0">
                          <a:solidFill>
                            <a:sysClr val="windowText" lastClr="000000"/>
                          </a:solidFill>
                        </a:rPr>
                        <a:t>(3)</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vMerge="1">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271217825"/>
                  </a:ext>
                </a:extLst>
              </a:tr>
              <a:tr h="420744">
                <a:tc rowSpan="4">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400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100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60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700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ysClr val="windowText" lastClr="000000"/>
                          </a:solidFill>
                        </a:rPr>
                        <a:t>2.0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rgbClr val="FF0000"/>
                          </a:solidFill>
                        </a:rPr>
                        <a:t>1000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dirty="0">
                          <a:solidFill>
                            <a:srgbClr val="FF0000"/>
                          </a:solidFill>
                        </a:rPr>
                        <a:t>1500</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9</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200" b="1" dirty="0">
                          <a:solidFill>
                            <a:sysClr val="windowText" lastClr="000000"/>
                          </a:solidFill>
                        </a:rPr>
                        <a:t>4.2</a:t>
                      </a: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ap="flat" cmpd="sng" algn="ctr">
                      <a:solidFill>
                        <a:schemeClr val="tx1">
                          <a:lumMod val="50000"/>
                          <a:lumOff val="50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83924729"/>
                  </a:ext>
                </a:extLst>
              </a:tr>
              <a:tr h="420744">
                <a:tc vMerge="1">
                  <a:txBody>
                    <a:bodyPr/>
                    <a:lstStyle/>
                    <a:p>
                      <a:pPr algn="ctr"/>
                      <a:endParaRPr lang="en-US" sz="1200" b="1"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1"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3796099"/>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b="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41234646"/>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rgbClr val="FF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rgbClr val="FF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631131417"/>
                  </a:ext>
                </a:extLst>
              </a:tr>
              <a:tr h="420744">
                <a:tc rowSpan="3">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75158458"/>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52282510"/>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635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683443748"/>
                  </a:ext>
                </a:extLst>
              </a:tr>
              <a:tr h="420744">
                <a:tc rowSpan="2">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rgbClr val="FF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rgbClr val="FF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rgbClr val="FF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rgbClr val="FF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6350" cap="flat" cmpd="sng" algn="ctr">
                      <a:solidFill>
                        <a:schemeClr val="tx1">
                          <a:lumMod val="50000"/>
                          <a:lumOff val="50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79117473"/>
                  </a:ext>
                </a:extLst>
              </a:tr>
              <a:tr h="420744">
                <a:tc vMerge="1">
                  <a:txBody>
                    <a:bodyPr/>
                    <a:lstStyle/>
                    <a:p>
                      <a:pPr algn="ctr"/>
                      <a:endParaRPr lang="en-US" sz="1200" dirty="0">
                        <a:solidFill>
                          <a:sysClr val="windowText" lastClr="000000"/>
                        </a:solidFill>
                      </a:endParaRPr>
                    </a:p>
                  </a:txBody>
                  <a:tcPr anchor="ctr">
                    <a:lnL w="12700" cmpd="sng">
                      <a:noFill/>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ap="flat" cmpd="sng" algn="ctr">
                      <a:solidFill>
                        <a:schemeClr val="tx1">
                          <a:lumMod val="50000"/>
                          <a:lumOff val="50000"/>
                        </a:schemeClr>
                      </a:solidFill>
                      <a:prstDash val="solid"/>
                      <a:round/>
                      <a:headEnd type="none" w="med" len="med"/>
                      <a:tailEnd type="none" w="med" len="med"/>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200" dirty="0">
                        <a:solidFill>
                          <a:sysClr val="windowText" lastClr="000000"/>
                        </a:solidFill>
                      </a:endParaRPr>
                    </a:p>
                  </a:txBody>
                  <a:tcPr anchor="ctr">
                    <a:lnL w="12700" cap="flat" cmpd="sng" algn="ctr">
                      <a:solidFill>
                        <a:schemeClr val="tx1">
                          <a:lumMod val="50000"/>
                          <a:lumOff val="50000"/>
                        </a:schemeClr>
                      </a:solidFill>
                      <a:prstDash val="solid"/>
                      <a:round/>
                      <a:headEnd type="none" w="med" len="med"/>
                      <a:tailEnd type="none" w="med" len="med"/>
                    </a:lnL>
                    <a:lnR w="12700" cmpd="sng">
                      <a:noFill/>
                    </a:lnR>
                    <a:lnT w="12700" cmpd="sng">
                      <a:noFill/>
                    </a:lnT>
                    <a:lnB w="12700" cap="flat" cmpd="sng" algn="ctr">
                      <a:solidFill>
                        <a:schemeClr val="tx1">
                          <a:lumMod val="50000"/>
                          <a:lumOff val="5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510059918"/>
                  </a:ext>
                </a:extLst>
              </a:tr>
            </a:tbl>
          </a:graphicData>
        </a:graphic>
      </p:graphicFrame>
    </p:spTree>
    <p:extLst>
      <p:ext uri="{BB962C8B-B14F-4D97-AF65-F5344CB8AC3E}">
        <p14:creationId xmlns:p14="http://schemas.microsoft.com/office/powerpoint/2010/main" val="31023355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smtClean="0"/>
              <a:t>Reference </a:t>
            </a:r>
            <a:r>
              <a:rPr lang="en-US" sz="2200" dirty="0"/>
              <a:t>titration curve with </a:t>
            </a:r>
            <a:r>
              <a:rPr lang="en-US" sz="2200" dirty="0" smtClean="0"/>
              <a:t>increasing pH, same # of atoms </a:t>
            </a:r>
            <a:endParaRPr lang="en-US" sz="2200" dirty="0"/>
          </a:p>
        </p:txBody>
      </p:sp>
      <p:sp>
        <p:nvSpPr>
          <p:cNvPr id="5" name="Title 1">
            <a:extLst>
              <a:ext uri="{FF2B5EF4-FFF2-40B4-BE49-F238E27FC236}">
                <a16:creationId xmlns:a16="http://schemas.microsoft.com/office/drawing/2014/main" id="{B71F69DA-2220-41B0-B81C-E3E7F4AC9A67}"/>
              </a:ext>
            </a:extLst>
          </p:cNvPr>
          <p:cNvSpPr txBox="1">
            <a:spLocks/>
          </p:cNvSpPr>
          <p:nvPr/>
        </p:nvSpPr>
        <p:spPr>
          <a:xfrm>
            <a:off x="838200" y="1508125"/>
            <a:ext cx="10515600" cy="3406775"/>
          </a:xfrm>
          <a:prstGeom prst="rect">
            <a:avLst/>
          </a:prstGeom>
        </p:spPr>
        <p:txBody>
          <a:bodyPr vert="horz" lIns="91440" tIns="45720" rIns="91440" bIns="45720" rtlCol="0" anchor="t">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dirty="0" smtClean="0"/>
              <a:t>1. Images</a:t>
            </a:r>
          </a:p>
          <a:p>
            <a:r>
              <a:rPr lang="en-US" sz="1600" dirty="0" smtClean="0"/>
              <a:t>1-1. https</a:t>
            </a:r>
            <a:r>
              <a:rPr lang="en-US" sz="1600" dirty="0"/>
              <a:t>://</a:t>
            </a:r>
            <a:r>
              <a:rPr lang="en-US" sz="1600" dirty="0" smtClean="0"/>
              <a:t>www.eng.ed.ac.uk/about/news/20160105/flagship-research-programme-awarded-epsrc-grant, </a:t>
            </a:r>
            <a:r>
              <a:rPr lang="en-US" sz="1600" dirty="0" err="1" smtClean="0"/>
              <a:t>sep</a:t>
            </a:r>
            <a:r>
              <a:rPr lang="en-US" sz="1600" dirty="0" smtClean="0"/>
              <a:t> 2018</a:t>
            </a:r>
          </a:p>
          <a:p>
            <a:r>
              <a:rPr lang="en-US" sz="1600" dirty="0" smtClean="0"/>
              <a:t>1-2. https</a:t>
            </a:r>
            <a:r>
              <a:rPr lang="en-US" sz="1600" dirty="0"/>
              <a:t>://</a:t>
            </a:r>
            <a:r>
              <a:rPr lang="en-US" sz="1600" dirty="0" smtClean="0"/>
              <a:t>www.sciencedirect.com/science/article/pii/S1387181115004904, </a:t>
            </a:r>
            <a:r>
              <a:rPr lang="en-US" sz="1600" dirty="0" err="1" smtClean="0"/>
              <a:t>sep</a:t>
            </a:r>
            <a:r>
              <a:rPr lang="en-US" sz="1600" dirty="0" smtClean="0"/>
              <a:t> 2018</a:t>
            </a:r>
          </a:p>
          <a:p>
            <a:r>
              <a:rPr lang="en-US" sz="1600" dirty="0" smtClean="0"/>
              <a:t>1-3. Development </a:t>
            </a:r>
            <a:r>
              <a:rPr lang="en-US" sz="1600" dirty="0"/>
              <a:t>of a coarse-grained model for calcium minerals, Computational and Theoretical Chemistry – </a:t>
            </a:r>
            <a:r>
              <a:rPr lang="en-US" sz="1600" dirty="0" err="1"/>
              <a:t>Biomineralization</a:t>
            </a:r>
            <a:r>
              <a:rPr lang="en-US" sz="1600" dirty="0"/>
              <a:t>, ‘https://www.chemie.uni-konstanz.de/ag-peter/research/research-projects/material-science-related-topics/</a:t>
            </a:r>
            <a:r>
              <a:rPr lang="en-US" sz="1600" dirty="0" err="1"/>
              <a:t>biomineralization</a:t>
            </a:r>
            <a:r>
              <a:rPr lang="en-US" sz="1600" dirty="0"/>
              <a:t>/’</a:t>
            </a:r>
            <a:endParaRPr lang="en-US" sz="1600" dirty="0" smtClean="0"/>
          </a:p>
          <a:p>
            <a:pPr marL="914400" lvl="1" indent="-457200">
              <a:buAutoNum type="arabicPeriod"/>
            </a:pPr>
            <a:endParaRPr lang="en-US" sz="1600" dirty="0"/>
          </a:p>
          <a:p>
            <a:pPr marL="457200" indent="-457200">
              <a:buAutoNum type="arabicPeriod"/>
            </a:pPr>
            <a:endParaRPr lang="en-US" sz="1600" dirty="0"/>
          </a:p>
          <a:p>
            <a:r>
              <a:rPr lang="en-US" sz="1600" dirty="0" smtClean="0"/>
              <a:t>2. Papers</a:t>
            </a:r>
          </a:p>
          <a:p>
            <a:r>
              <a:rPr lang="en-US" sz="1600" dirty="0" smtClean="0"/>
              <a:t>2-1. Properties </a:t>
            </a:r>
            <a:r>
              <a:rPr lang="en-US" sz="1600" dirty="0"/>
              <a:t>and applications of </a:t>
            </a:r>
            <a:r>
              <a:rPr lang="en-US" sz="1600" dirty="0" err="1"/>
              <a:t>halloysite</a:t>
            </a:r>
            <a:r>
              <a:rPr lang="en-US" sz="1600" dirty="0"/>
              <a:t> nanotubes: recent </a:t>
            </a:r>
            <a:r>
              <a:rPr lang="en-US" sz="1600" dirty="0" smtClean="0"/>
              <a:t>research advances </a:t>
            </a:r>
            <a:r>
              <a:rPr lang="en-US" sz="1600" dirty="0"/>
              <a:t>and future </a:t>
            </a:r>
            <a:r>
              <a:rPr lang="en-US" sz="1600" dirty="0" smtClean="0"/>
              <a:t>prospects</a:t>
            </a:r>
            <a:r>
              <a:rPr lang="en-US" sz="1600" dirty="0"/>
              <a:t>, Peng Yuan </a:t>
            </a:r>
            <a:r>
              <a:rPr lang="en-US" sz="1600" dirty="0" err="1"/>
              <a:t>a,d</a:t>
            </a:r>
            <a:r>
              <a:rPr lang="en-US" sz="1600" dirty="0"/>
              <a:t>,⁎, </a:t>
            </a:r>
            <a:r>
              <a:rPr lang="en-US" sz="1600" dirty="0" err="1"/>
              <a:t>Daoyong</a:t>
            </a:r>
            <a:r>
              <a:rPr lang="en-US" sz="1600" dirty="0"/>
              <a:t> Tan b, </a:t>
            </a:r>
            <a:r>
              <a:rPr lang="en-US" sz="1600" dirty="0" err="1"/>
              <a:t>Faïza</a:t>
            </a:r>
            <a:r>
              <a:rPr lang="en-US" sz="1600" dirty="0"/>
              <a:t> </a:t>
            </a:r>
            <a:r>
              <a:rPr lang="en-US" sz="1600" dirty="0" err="1" smtClean="0"/>
              <a:t>Annabi-Bergaya</a:t>
            </a:r>
            <a:r>
              <a:rPr lang="en-US" sz="1600" dirty="0" smtClean="0"/>
              <a:t>, Applied Clay Science, 2015</a:t>
            </a:r>
          </a:p>
          <a:p>
            <a:r>
              <a:rPr lang="en-US" sz="1600" dirty="0" smtClean="0"/>
              <a:t>2-2. Thermodynamics </a:t>
            </a:r>
            <a:r>
              <a:rPr lang="en-US" sz="1600" dirty="0"/>
              <a:t>of Proton Binding of </a:t>
            </a:r>
            <a:r>
              <a:rPr lang="en-US" sz="1600" dirty="0" err="1"/>
              <a:t>Halloysite</a:t>
            </a:r>
            <a:r>
              <a:rPr lang="en-US" sz="1600" dirty="0"/>
              <a:t> </a:t>
            </a:r>
            <a:r>
              <a:rPr lang="en-US" sz="1600" dirty="0" smtClean="0"/>
              <a:t>Nanotubes, Clemente </a:t>
            </a:r>
            <a:r>
              <a:rPr lang="en-US" sz="1600" dirty="0" err="1"/>
              <a:t>Bretti</a:t>
            </a:r>
            <a:r>
              <a:rPr lang="en-US" sz="1600" dirty="0"/>
              <a:t>,† Salvatore </a:t>
            </a:r>
            <a:r>
              <a:rPr lang="en-US" sz="1600" dirty="0" err="1"/>
              <a:t>Cataldo</a:t>
            </a:r>
            <a:r>
              <a:rPr lang="en-US" sz="1600" dirty="0"/>
              <a:t>,‡ Antonio </a:t>
            </a:r>
            <a:r>
              <a:rPr lang="en-US" sz="1600" dirty="0" err="1"/>
              <a:t>Gianguzza</a:t>
            </a:r>
            <a:r>
              <a:rPr lang="en-US" sz="1600" dirty="0"/>
              <a:t>,‡ Gabriele </a:t>
            </a:r>
            <a:r>
              <a:rPr lang="en-US" sz="1600" dirty="0" err="1"/>
              <a:t>Lando</a:t>
            </a:r>
            <a:r>
              <a:rPr lang="en-US" sz="1600" dirty="0"/>
              <a:t>,† Giuseppe </a:t>
            </a:r>
            <a:r>
              <a:rPr lang="en-US" sz="1600" dirty="0" err="1"/>
              <a:t>Lazzara</a:t>
            </a:r>
            <a:r>
              <a:rPr lang="en-US" sz="1600" dirty="0" smtClean="0"/>
              <a:t>,‡Alberto </a:t>
            </a:r>
            <a:r>
              <a:rPr lang="en-US" sz="1600" dirty="0" err="1"/>
              <a:t>Pettignano</a:t>
            </a:r>
            <a:r>
              <a:rPr lang="en-US" sz="1600" dirty="0"/>
              <a:t>,*,‡ and Silvio </a:t>
            </a:r>
            <a:r>
              <a:rPr lang="en-US" sz="1600" dirty="0" err="1"/>
              <a:t>Sammartano</a:t>
            </a:r>
            <a:r>
              <a:rPr lang="en-US" sz="1600" dirty="0" smtClean="0"/>
              <a:t>†, J of Physical Chem. 2016</a:t>
            </a:r>
            <a:endParaRPr lang="en-US" sz="1600" dirty="0"/>
          </a:p>
          <a:p>
            <a:r>
              <a:rPr lang="en-US" sz="1600" dirty="0" smtClean="0"/>
              <a:t>2-3. An </a:t>
            </a:r>
            <a:r>
              <a:rPr lang="en-US" sz="1600" dirty="0"/>
              <a:t>assembly of organic-inorganic composites using </a:t>
            </a:r>
            <a:r>
              <a:rPr lang="en-US" sz="1600" dirty="0" err="1" smtClean="0"/>
              <a:t>halloysite</a:t>
            </a:r>
            <a:r>
              <a:rPr lang="en-US" sz="1600" dirty="0" smtClean="0"/>
              <a:t> clay nanotubes, Giuseppe </a:t>
            </a:r>
            <a:r>
              <a:rPr lang="en-US" sz="1600" dirty="0" err="1"/>
              <a:t>Lazzara</a:t>
            </a:r>
            <a:r>
              <a:rPr lang="en-US" sz="1600" dirty="0"/>
              <a:t> a,⁎⁎, Giuseppe </a:t>
            </a:r>
            <a:r>
              <a:rPr lang="en-US" sz="1600" dirty="0" err="1"/>
              <a:t>Cavallaro</a:t>
            </a:r>
            <a:r>
              <a:rPr lang="en-US" sz="1600" dirty="0"/>
              <a:t> a, Abhishek Panchal b, </a:t>
            </a:r>
            <a:r>
              <a:rPr lang="en-US" sz="1600" dirty="0" err="1"/>
              <a:t>Rawil</a:t>
            </a:r>
            <a:r>
              <a:rPr lang="en-US" sz="1600" dirty="0"/>
              <a:t> </a:t>
            </a:r>
            <a:r>
              <a:rPr lang="en-US" sz="1600" dirty="0" err="1"/>
              <a:t>Fakhrullinc</a:t>
            </a:r>
            <a:r>
              <a:rPr lang="en-US" sz="1600" dirty="0"/>
              <a:t>, Anna </a:t>
            </a:r>
            <a:r>
              <a:rPr lang="en-US" sz="1600" dirty="0" err="1"/>
              <a:t>Stavitskaya</a:t>
            </a:r>
            <a:r>
              <a:rPr lang="en-US" sz="1600" dirty="0"/>
              <a:t> d</a:t>
            </a:r>
            <a:r>
              <a:rPr lang="en-US" sz="1600" dirty="0" smtClean="0"/>
              <a:t>, Vladimir </a:t>
            </a:r>
            <a:r>
              <a:rPr lang="en-US" sz="1600" dirty="0" err="1"/>
              <a:t>Vinokurov</a:t>
            </a:r>
            <a:r>
              <a:rPr lang="en-US" sz="1600" dirty="0"/>
              <a:t> d,⁎⁎, Yuri </a:t>
            </a:r>
            <a:r>
              <a:rPr lang="en-US" sz="1600" dirty="0" err="1"/>
              <a:t>Lvovb,d</a:t>
            </a:r>
            <a:r>
              <a:rPr lang="en-US" sz="1600" dirty="0" smtClean="0"/>
              <a:t>,⁎, Current Opinion in </a:t>
            </a:r>
            <a:r>
              <a:rPr lang="en-US" sz="1600" dirty="0" err="1" smtClean="0"/>
              <a:t>Colloide</a:t>
            </a:r>
            <a:r>
              <a:rPr lang="en-US" sz="1600" dirty="0" smtClean="0"/>
              <a:t> interface science, 2017</a:t>
            </a:r>
          </a:p>
          <a:p>
            <a:pPr marL="342900" indent="-342900">
              <a:buFont typeface="Arial" panose="020B0604020202020204" pitchFamily="34" charset="0"/>
              <a:buChar char="•"/>
            </a:pPr>
            <a:endParaRPr lang="en-US" sz="1600" dirty="0" smtClean="0"/>
          </a:p>
          <a:p>
            <a:pPr marL="342900" indent="-342900">
              <a:buFont typeface="Arial" panose="020B0604020202020204" pitchFamily="34" charset="0"/>
              <a:buChar char="•"/>
            </a:pPr>
            <a:endParaRPr lang="en-US" sz="1600" dirty="0"/>
          </a:p>
          <a:p>
            <a:r>
              <a:rPr lang="en-US" sz="1600" dirty="0" smtClean="0"/>
              <a:t>3. Books</a:t>
            </a:r>
          </a:p>
          <a:p>
            <a:r>
              <a:rPr lang="en-US" sz="1600" dirty="0" smtClean="0"/>
              <a:t>3-1. Soil </a:t>
            </a:r>
            <a:r>
              <a:rPr lang="en-US" sz="1600" dirty="0"/>
              <a:t>and Water Chemistry: An Integrative Approach, Second </a:t>
            </a:r>
            <a:r>
              <a:rPr lang="en-US" sz="1600" dirty="0" smtClean="0"/>
              <a:t>Edition, Av </a:t>
            </a:r>
            <a:r>
              <a:rPr lang="en-US" sz="1600" dirty="0"/>
              <a:t>Michael E. </a:t>
            </a:r>
            <a:r>
              <a:rPr lang="en-US" sz="1600" dirty="0" smtClean="0"/>
              <a:t>Essington, p86</a:t>
            </a:r>
            <a:endParaRPr lang="en-US" sz="1600" dirty="0"/>
          </a:p>
          <a:p>
            <a:endParaRPr lang="en-US" sz="1600" dirty="0"/>
          </a:p>
          <a:p>
            <a:r>
              <a:rPr lang="en-US" sz="1600" dirty="0" smtClean="0"/>
              <a:t>4. Work </a:t>
            </a:r>
            <a:r>
              <a:rPr lang="en-US" sz="1600" dirty="0"/>
              <a:t>from </a:t>
            </a:r>
            <a:r>
              <a:rPr lang="en-US" sz="1600" dirty="0" err="1" smtClean="0"/>
              <a:t>Constanza</a:t>
            </a:r>
            <a:r>
              <a:rPr lang="en-US" sz="1600" dirty="0" smtClean="0"/>
              <a:t> Tedesco</a:t>
            </a:r>
          </a:p>
          <a:p>
            <a:r>
              <a:rPr lang="en-US" sz="1600" dirty="0" smtClean="0"/>
              <a:t>4-1. </a:t>
            </a:r>
            <a:r>
              <a:rPr lang="en-US" sz="1600" dirty="0" err="1" smtClean="0"/>
              <a:t>Powerpoint</a:t>
            </a:r>
            <a:r>
              <a:rPr lang="en-US" sz="1600" dirty="0" smtClean="0"/>
              <a:t> </a:t>
            </a:r>
            <a:r>
              <a:rPr lang="en-US" sz="1600" dirty="0" smtClean="0"/>
              <a:t>Presentation ‘</a:t>
            </a:r>
            <a:r>
              <a:rPr lang="en-US" sz="1600" dirty="0" err="1" smtClean="0"/>
              <a:t>Halloysite</a:t>
            </a:r>
            <a:r>
              <a:rPr lang="en-US" sz="1600" dirty="0" smtClean="0"/>
              <a:t> Presentation’, 2018</a:t>
            </a:r>
            <a:endParaRPr lang="en-US" sz="1600" dirty="0"/>
          </a:p>
        </p:txBody>
      </p:sp>
    </p:spTree>
    <p:extLst>
      <p:ext uri="{BB962C8B-B14F-4D97-AF65-F5344CB8AC3E}">
        <p14:creationId xmlns:p14="http://schemas.microsoft.com/office/powerpoint/2010/main" val="354697191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Monte Carlo simulation of </a:t>
            </a:r>
            <a:r>
              <a:rPr lang="en-US" dirty="0" smtClean="0"/>
              <a:t>coarse-grained </a:t>
            </a:r>
            <a:r>
              <a:rPr lang="en-US" dirty="0"/>
              <a:t>model</a:t>
            </a:r>
          </a:p>
        </p:txBody>
      </p:sp>
      <p:grpSp>
        <p:nvGrpSpPr>
          <p:cNvPr id="4" name="Group 3"/>
          <p:cNvGrpSpPr/>
          <p:nvPr/>
        </p:nvGrpSpPr>
        <p:grpSpPr>
          <a:xfrm>
            <a:off x="453507" y="1956924"/>
            <a:ext cx="5117804" cy="2262715"/>
            <a:chOff x="906169" y="27912722"/>
            <a:chExt cx="11306254" cy="4998791"/>
          </a:xfrm>
        </p:grpSpPr>
        <p:pic>
          <p:nvPicPr>
            <p:cNvPr id="5" name="Picture 2" descr="https://www.chemie.uni-konstanz.de/fileadmin/chemie/ag-peter/projects/dev_cg_model.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8250" y="27997918"/>
              <a:ext cx="9564173" cy="491359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906169" y="28097387"/>
              <a:ext cx="1742080" cy="369332"/>
            </a:xfrm>
            <a:prstGeom prst="rect">
              <a:avLst/>
            </a:prstGeom>
          </p:spPr>
          <p:txBody>
            <a:bodyPr wrap="none">
              <a:spAutoFit/>
            </a:bodyPr>
            <a:lstStyle/>
            <a:p>
              <a:r>
                <a:rPr lang="en-US" b="1" dirty="0"/>
                <a:t>Atomistic model</a:t>
              </a:r>
            </a:p>
          </p:txBody>
        </p:sp>
        <p:sp>
          <p:nvSpPr>
            <p:cNvPr id="7" name="Rectangle 6"/>
            <p:cNvSpPr/>
            <p:nvPr/>
          </p:nvSpPr>
          <p:spPr>
            <a:xfrm>
              <a:off x="7696648" y="27912722"/>
              <a:ext cx="2276713" cy="369332"/>
            </a:xfrm>
            <a:prstGeom prst="rect">
              <a:avLst/>
            </a:prstGeom>
          </p:spPr>
          <p:txBody>
            <a:bodyPr wrap="none">
              <a:spAutoFit/>
            </a:bodyPr>
            <a:lstStyle/>
            <a:p>
              <a:r>
                <a:rPr lang="en-US" b="1" dirty="0"/>
                <a:t>Coarse-grained model</a:t>
              </a:r>
            </a:p>
          </p:txBody>
        </p:sp>
      </p:grpSp>
    </p:spTree>
    <p:extLst>
      <p:ext uri="{BB962C8B-B14F-4D97-AF65-F5344CB8AC3E}">
        <p14:creationId xmlns:p14="http://schemas.microsoft.com/office/powerpoint/2010/main" val="17470291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Halloysite</a:t>
            </a:r>
          </a:p>
        </p:txBody>
      </p:sp>
      <p:sp>
        <p:nvSpPr>
          <p:cNvPr id="4" name="Rectangle 3"/>
          <p:cNvSpPr/>
          <p:nvPr/>
        </p:nvSpPr>
        <p:spPr>
          <a:xfrm>
            <a:off x="6624041" y="1321356"/>
            <a:ext cx="1614545" cy="369332"/>
          </a:xfrm>
          <a:prstGeom prst="rect">
            <a:avLst/>
          </a:prstGeom>
        </p:spPr>
        <p:txBody>
          <a:bodyPr wrap="none">
            <a:spAutoFit/>
          </a:bodyPr>
          <a:lstStyle/>
          <a:p>
            <a:r>
              <a:rPr lang="nb-NO" dirty="0">
                <a:solidFill>
                  <a:srgbClr val="222222"/>
                </a:solidFill>
                <a:latin typeface="Arial" panose="020B0604020202020204" pitchFamily="34" charset="0"/>
              </a:rPr>
              <a:t>Al</a:t>
            </a:r>
            <a:r>
              <a:rPr lang="nb-NO" baseline="-25000" dirty="0">
                <a:solidFill>
                  <a:srgbClr val="222222"/>
                </a:solidFill>
                <a:latin typeface="Arial" panose="020B0604020202020204" pitchFamily="34" charset="0"/>
              </a:rPr>
              <a:t>2</a:t>
            </a:r>
            <a:r>
              <a:rPr lang="nb-NO" dirty="0">
                <a:solidFill>
                  <a:srgbClr val="222222"/>
                </a:solidFill>
                <a:latin typeface="Arial" panose="020B0604020202020204" pitchFamily="34" charset="0"/>
              </a:rPr>
              <a:t>Si</a:t>
            </a:r>
            <a:r>
              <a:rPr lang="nb-NO" baseline="-25000" dirty="0">
                <a:solidFill>
                  <a:srgbClr val="222222"/>
                </a:solidFill>
                <a:latin typeface="Arial" panose="020B0604020202020204" pitchFamily="34" charset="0"/>
              </a:rPr>
              <a:t>2</a:t>
            </a:r>
            <a:r>
              <a:rPr lang="nb-NO" dirty="0">
                <a:solidFill>
                  <a:srgbClr val="222222"/>
                </a:solidFill>
                <a:latin typeface="Arial" panose="020B0604020202020204" pitchFamily="34" charset="0"/>
              </a:rPr>
              <a:t>O</a:t>
            </a:r>
            <a:r>
              <a:rPr lang="nb-NO" baseline="-25000" dirty="0">
                <a:solidFill>
                  <a:srgbClr val="222222"/>
                </a:solidFill>
                <a:latin typeface="Arial" panose="020B0604020202020204" pitchFamily="34" charset="0"/>
              </a:rPr>
              <a:t>5</a:t>
            </a:r>
            <a:r>
              <a:rPr lang="nb-NO" dirty="0">
                <a:solidFill>
                  <a:srgbClr val="222222"/>
                </a:solidFill>
                <a:latin typeface="Arial" panose="020B0604020202020204" pitchFamily="34" charset="0"/>
              </a:rPr>
              <a:t>(OH)</a:t>
            </a:r>
            <a:r>
              <a:rPr lang="nb-NO" baseline="-25000" dirty="0">
                <a:solidFill>
                  <a:srgbClr val="222222"/>
                </a:solidFill>
                <a:latin typeface="Arial" panose="020B0604020202020204" pitchFamily="34" charset="0"/>
              </a:rPr>
              <a:t>4</a:t>
            </a:r>
            <a:endParaRPr lang="nb-NO" dirty="0"/>
          </a:p>
        </p:txBody>
      </p:sp>
    </p:spTree>
    <p:extLst>
      <p:ext uri="{BB962C8B-B14F-4D97-AF65-F5344CB8AC3E}">
        <p14:creationId xmlns:p14="http://schemas.microsoft.com/office/powerpoint/2010/main" val="2117689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a:xfrm>
            <a:off x="838200" y="2559685"/>
            <a:ext cx="10515600" cy="1325563"/>
          </a:xfrm>
        </p:spPr>
        <p:txBody>
          <a:bodyPr>
            <a:normAutofit/>
          </a:bodyPr>
          <a:lstStyle/>
          <a:p>
            <a:pPr algn="ctr"/>
            <a:r>
              <a:rPr lang="en-US" dirty="0"/>
              <a:t>Halloysite Nanotube</a:t>
            </a:r>
            <a:br>
              <a:rPr lang="en-US" dirty="0"/>
            </a:br>
            <a:r>
              <a:rPr lang="en-US" sz="2200" dirty="0" err="1" smtClean="0"/>
              <a:t>Halloysite</a:t>
            </a:r>
            <a:r>
              <a:rPr lang="en-US" sz="2200" dirty="0" smtClean="0"/>
              <a:t> Nanotube structure and modelling system</a:t>
            </a:r>
            <a:endParaRPr lang="en-US" sz="2200" dirty="0"/>
          </a:p>
        </p:txBody>
      </p:sp>
    </p:spTree>
    <p:extLst>
      <p:ext uri="{BB962C8B-B14F-4D97-AF65-F5344CB8AC3E}">
        <p14:creationId xmlns:p14="http://schemas.microsoft.com/office/powerpoint/2010/main" val="30603445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err="1" smtClean="0"/>
              <a:t>Halloysite</a:t>
            </a:r>
            <a:r>
              <a:rPr lang="en-US" dirty="0" smtClean="0"/>
              <a:t> </a:t>
            </a:r>
            <a:r>
              <a:rPr lang="en-US" sz="2200" dirty="0" smtClean="0"/>
              <a:t>structure and property</a:t>
            </a:r>
            <a:endParaRPr lang="en-US" sz="2200" dirty="0"/>
          </a:p>
        </p:txBody>
      </p:sp>
      <p:pic>
        <p:nvPicPr>
          <p:cNvPr id="4" name="Picture 3"/>
          <p:cNvPicPr>
            <a:picLocks noGrp="1" noChangeAspect="1" noChangeArrowheads="1"/>
          </p:cNvPicPr>
          <p:nvPr/>
        </p:nvPicPr>
        <p:blipFill rotWithShape="1">
          <a:blip r:embed="rId3" cstate="print"/>
          <a:srcRect l="1420" t="7770" r="62274" b="1354"/>
          <a:stretch/>
        </p:blipFill>
        <p:spPr bwMode="auto">
          <a:xfrm>
            <a:off x="532287" y="2180933"/>
            <a:ext cx="3617040" cy="4036523"/>
          </a:xfrm>
          <a:prstGeom prst="rect">
            <a:avLst/>
          </a:prstGeom>
          <a:noFill/>
          <a:ln w="9525">
            <a:noFill/>
            <a:miter lim="800000"/>
            <a:headEnd/>
            <a:tailEnd/>
          </a:ln>
        </p:spPr>
      </p:pic>
      <p:sp>
        <p:nvSpPr>
          <p:cNvPr id="11" name="Rectangle 10"/>
          <p:cNvSpPr/>
          <p:nvPr/>
        </p:nvSpPr>
        <p:spPr>
          <a:xfrm>
            <a:off x="1149615" y="1567925"/>
            <a:ext cx="2382383" cy="369332"/>
          </a:xfrm>
          <a:prstGeom prst="rect">
            <a:avLst/>
          </a:prstGeom>
        </p:spPr>
        <p:txBody>
          <a:bodyPr wrap="none">
            <a:spAutoFit/>
          </a:bodyPr>
          <a:lstStyle/>
          <a:p>
            <a:r>
              <a:rPr lang="nb-NO" b="1" dirty="0" smtClean="0">
                <a:solidFill>
                  <a:srgbClr val="222222"/>
                </a:solidFill>
                <a:latin typeface="Arial" panose="020B0604020202020204" pitchFamily="34" charset="0"/>
              </a:rPr>
              <a:t>Al</a:t>
            </a:r>
            <a:r>
              <a:rPr lang="nb-NO" b="1" baseline="-25000" dirty="0" smtClean="0">
                <a:solidFill>
                  <a:srgbClr val="222222"/>
                </a:solidFill>
                <a:latin typeface="Arial" panose="020B0604020202020204" pitchFamily="34" charset="0"/>
              </a:rPr>
              <a:t>2</a:t>
            </a:r>
            <a:r>
              <a:rPr lang="nb-NO" b="1" dirty="0" smtClean="0">
                <a:solidFill>
                  <a:srgbClr val="222222"/>
                </a:solidFill>
                <a:latin typeface="Arial" panose="020B0604020202020204" pitchFamily="34" charset="0"/>
              </a:rPr>
              <a:t>Si</a:t>
            </a:r>
            <a:r>
              <a:rPr lang="nb-NO" b="1" baseline="-25000" dirty="0" smtClean="0">
                <a:solidFill>
                  <a:srgbClr val="222222"/>
                </a:solidFill>
                <a:latin typeface="Arial" panose="020B0604020202020204" pitchFamily="34" charset="0"/>
              </a:rPr>
              <a:t>2</a:t>
            </a:r>
            <a:r>
              <a:rPr lang="nb-NO" b="1" dirty="0" smtClean="0">
                <a:solidFill>
                  <a:srgbClr val="222222"/>
                </a:solidFill>
                <a:latin typeface="Arial" panose="020B0604020202020204" pitchFamily="34" charset="0"/>
              </a:rPr>
              <a:t>O</a:t>
            </a:r>
            <a:r>
              <a:rPr lang="nb-NO" b="1" baseline="-25000" dirty="0" smtClean="0">
                <a:solidFill>
                  <a:srgbClr val="222222"/>
                </a:solidFill>
                <a:latin typeface="Arial" panose="020B0604020202020204" pitchFamily="34" charset="0"/>
              </a:rPr>
              <a:t>5</a:t>
            </a:r>
            <a:r>
              <a:rPr lang="nb-NO" b="1" dirty="0" smtClean="0">
                <a:solidFill>
                  <a:srgbClr val="222222"/>
                </a:solidFill>
                <a:latin typeface="Arial" panose="020B0604020202020204" pitchFamily="34" charset="0"/>
              </a:rPr>
              <a:t>(OH)</a:t>
            </a:r>
            <a:r>
              <a:rPr lang="nb-NO" b="1" baseline="-25000" dirty="0" smtClean="0">
                <a:solidFill>
                  <a:srgbClr val="222222"/>
                </a:solidFill>
                <a:latin typeface="Arial" panose="020B0604020202020204" pitchFamily="34" charset="0"/>
              </a:rPr>
              <a:t>4</a:t>
            </a:r>
            <a:r>
              <a:rPr lang="nb-NO" b="1" dirty="0" smtClean="0">
                <a:solidFill>
                  <a:srgbClr val="222222"/>
                </a:solidFill>
                <a:latin typeface="Arial" panose="020B0604020202020204" pitchFamily="34" charset="0"/>
              </a:rPr>
              <a:t>•2H</a:t>
            </a:r>
            <a:r>
              <a:rPr lang="nb-NO" b="1" baseline="-25000" dirty="0" smtClean="0">
                <a:solidFill>
                  <a:srgbClr val="222222"/>
                </a:solidFill>
                <a:latin typeface="Arial" panose="020B0604020202020204" pitchFamily="34" charset="0"/>
              </a:rPr>
              <a:t>2</a:t>
            </a:r>
            <a:r>
              <a:rPr lang="nb-NO" b="1" dirty="0" smtClean="0">
                <a:solidFill>
                  <a:srgbClr val="222222"/>
                </a:solidFill>
                <a:latin typeface="Arial" panose="020B0604020202020204" pitchFamily="34" charset="0"/>
              </a:rPr>
              <a:t>O</a:t>
            </a:r>
            <a:endParaRPr lang="nb-NO" b="1" dirty="0"/>
          </a:p>
        </p:txBody>
      </p:sp>
      <p:sp>
        <p:nvSpPr>
          <p:cNvPr id="61" name="Rectangle 60"/>
          <p:cNvSpPr/>
          <p:nvPr/>
        </p:nvSpPr>
        <p:spPr>
          <a:xfrm>
            <a:off x="6600622" y="1566478"/>
            <a:ext cx="3211135" cy="646331"/>
          </a:xfrm>
          <a:prstGeom prst="rect">
            <a:avLst/>
          </a:prstGeom>
        </p:spPr>
        <p:txBody>
          <a:bodyPr wrap="none">
            <a:spAutoFit/>
          </a:bodyPr>
          <a:lstStyle/>
          <a:p>
            <a:pPr algn="ctr"/>
            <a:r>
              <a:rPr lang="nb-NO" b="1" dirty="0" err="1" smtClean="0">
                <a:solidFill>
                  <a:srgbClr val="222222"/>
                </a:solidFill>
                <a:latin typeface="Arial" panose="020B0604020202020204" pitchFamily="34" charset="0"/>
              </a:rPr>
              <a:t>Sheet</a:t>
            </a:r>
            <a:r>
              <a:rPr lang="nb-NO" b="1" dirty="0" smtClean="0">
                <a:solidFill>
                  <a:srgbClr val="222222"/>
                </a:solidFill>
                <a:latin typeface="Arial" panose="020B0604020202020204" pitchFamily="34" charset="0"/>
              </a:rPr>
              <a:t> </a:t>
            </a:r>
            <a:r>
              <a:rPr lang="nb-NO" b="1" dirty="0" err="1" smtClean="0">
                <a:solidFill>
                  <a:srgbClr val="222222"/>
                </a:solidFill>
                <a:latin typeface="Arial" panose="020B0604020202020204" pitchFamily="34" charset="0"/>
              </a:rPr>
              <a:t>becomes</a:t>
            </a:r>
            <a:r>
              <a:rPr lang="nb-NO" b="1" dirty="0" smtClean="0">
                <a:solidFill>
                  <a:srgbClr val="222222"/>
                </a:solidFill>
                <a:latin typeface="Arial" panose="020B0604020202020204" pitchFamily="34" charset="0"/>
              </a:rPr>
              <a:t> tube</a:t>
            </a:r>
            <a:endParaRPr lang="nb-NO" b="1" dirty="0" smtClean="0">
              <a:solidFill>
                <a:srgbClr val="222222"/>
              </a:solidFill>
              <a:latin typeface="Arial" panose="020B0604020202020204" pitchFamily="34" charset="0"/>
            </a:endParaRPr>
          </a:p>
          <a:p>
            <a:pPr algn="ctr"/>
            <a:r>
              <a:rPr lang="nb-NO" b="1" dirty="0" smtClean="0">
                <a:solidFill>
                  <a:srgbClr val="222222"/>
                </a:solidFill>
                <a:latin typeface="Arial" panose="020B0604020202020204" pitchFamily="34" charset="0"/>
              </a:rPr>
              <a:t>: Inside(Al) </a:t>
            </a:r>
            <a:r>
              <a:rPr lang="nb-NO" b="1" dirty="0" smtClean="0">
                <a:solidFill>
                  <a:srgbClr val="222222"/>
                </a:solidFill>
                <a:latin typeface="Arial" panose="020B0604020202020204" pitchFamily="34" charset="0"/>
              </a:rPr>
              <a:t>and </a:t>
            </a:r>
            <a:r>
              <a:rPr lang="nb-NO" b="1" dirty="0" err="1" smtClean="0">
                <a:solidFill>
                  <a:srgbClr val="222222"/>
                </a:solidFill>
                <a:latin typeface="Arial" panose="020B0604020202020204" pitchFamily="34" charset="0"/>
              </a:rPr>
              <a:t>Outside</a:t>
            </a:r>
            <a:r>
              <a:rPr lang="nb-NO" b="1" dirty="0" smtClean="0">
                <a:solidFill>
                  <a:srgbClr val="222222"/>
                </a:solidFill>
                <a:latin typeface="Arial" panose="020B0604020202020204" pitchFamily="34" charset="0"/>
              </a:rPr>
              <a:t> (</a:t>
            </a:r>
            <a:r>
              <a:rPr lang="nb-NO" b="1" dirty="0" smtClean="0">
                <a:solidFill>
                  <a:srgbClr val="222222"/>
                </a:solidFill>
                <a:latin typeface="Arial" panose="020B0604020202020204" pitchFamily="34" charset="0"/>
              </a:rPr>
              <a:t>Si)</a:t>
            </a:r>
            <a:endParaRPr lang="nb-NO" b="1" dirty="0"/>
          </a:p>
        </p:txBody>
      </p:sp>
      <p:pic>
        <p:nvPicPr>
          <p:cNvPr id="5" name="Picture 4"/>
          <p:cNvPicPr>
            <a:picLocks noChangeAspect="1"/>
          </p:cNvPicPr>
          <p:nvPr/>
        </p:nvPicPr>
        <p:blipFill>
          <a:blip r:embed="rId4"/>
          <a:stretch>
            <a:fillRect/>
          </a:stretch>
        </p:blipFill>
        <p:spPr>
          <a:xfrm>
            <a:off x="5770042" y="2180933"/>
            <a:ext cx="5034950" cy="3427323"/>
          </a:xfrm>
          <a:prstGeom prst="rect">
            <a:avLst/>
          </a:prstGeom>
        </p:spPr>
      </p:pic>
      <p:sp>
        <p:nvSpPr>
          <p:cNvPr id="8" name="Rectangle 7"/>
          <p:cNvSpPr/>
          <p:nvPr/>
        </p:nvSpPr>
        <p:spPr>
          <a:xfrm>
            <a:off x="489373" y="6134807"/>
            <a:ext cx="2420689" cy="507831"/>
          </a:xfrm>
          <a:prstGeom prst="rect">
            <a:avLst/>
          </a:prstGeom>
        </p:spPr>
        <p:txBody>
          <a:bodyPr wrap="square">
            <a:spAutoFit/>
          </a:bodyPr>
          <a:lstStyle/>
          <a:p>
            <a:pPr lvl="0">
              <a:defRPr/>
            </a:pPr>
            <a:r>
              <a:rPr lang="en-US" sz="900" dirty="0">
                <a:solidFill>
                  <a:schemeClr val="bg1">
                    <a:lumMod val="50000"/>
                  </a:schemeClr>
                </a:solidFill>
              </a:rPr>
              <a:t>https://www.eng.ed.ac.uk/about/news/20160105/flagship-research-programme-awarded-epsrc-grant, </a:t>
            </a:r>
            <a:r>
              <a:rPr lang="en-US" sz="900" dirty="0" err="1">
                <a:solidFill>
                  <a:schemeClr val="bg1">
                    <a:lumMod val="50000"/>
                  </a:schemeClr>
                </a:solidFill>
              </a:rPr>
              <a:t>sep</a:t>
            </a:r>
            <a:r>
              <a:rPr lang="en-US" sz="900" dirty="0">
                <a:solidFill>
                  <a:schemeClr val="bg1">
                    <a:lumMod val="50000"/>
                  </a:schemeClr>
                </a:solidFill>
              </a:rPr>
              <a:t> 2018</a:t>
            </a:r>
            <a:endParaRPr lang="en-US" sz="900" dirty="0">
              <a:solidFill>
                <a:schemeClr val="bg1">
                  <a:lumMod val="50000"/>
                </a:schemeClr>
              </a:solidFill>
            </a:endParaRPr>
          </a:p>
        </p:txBody>
      </p:sp>
      <p:sp>
        <p:nvSpPr>
          <p:cNvPr id="9" name="Rectangle 8"/>
          <p:cNvSpPr/>
          <p:nvPr/>
        </p:nvSpPr>
        <p:spPr>
          <a:xfrm>
            <a:off x="6096000" y="5487107"/>
            <a:ext cx="4800600" cy="230832"/>
          </a:xfrm>
          <a:prstGeom prst="rect">
            <a:avLst/>
          </a:prstGeom>
        </p:spPr>
        <p:txBody>
          <a:bodyPr wrap="square">
            <a:spAutoFit/>
          </a:bodyPr>
          <a:lstStyle/>
          <a:p>
            <a:pPr lvl="0">
              <a:defRPr/>
            </a:pPr>
            <a:r>
              <a:rPr lang="en-US" sz="900" dirty="0">
                <a:solidFill>
                  <a:schemeClr val="bg1">
                    <a:lumMod val="50000"/>
                  </a:schemeClr>
                </a:solidFill>
              </a:rPr>
              <a:t>Soil and Water Chemistry: An Integrative Approach, Second Edition, Av Michael E. Essington, p86</a:t>
            </a:r>
          </a:p>
        </p:txBody>
      </p:sp>
    </p:spTree>
    <p:extLst>
      <p:ext uri="{BB962C8B-B14F-4D97-AF65-F5344CB8AC3E}">
        <p14:creationId xmlns:p14="http://schemas.microsoft.com/office/powerpoint/2010/main" val="7820014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err="1" smtClean="0"/>
              <a:t>Halloysite</a:t>
            </a:r>
            <a:r>
              <a:rPr lang="en-US" dirty="0" smtClean="0"/>
              <a:t> </a:t>
            </a:r>
            <a:r>
              <a:rPr lang="en-US" sz="2200" dirty="0" smtClean="0"/>
              <a:t>structure and property</a:t>
            </a:r>
            <a:endParaRPr lang="en-US" sz="2200" dirty="0"/>
          </a:p>
        </p:txBody>
      </p:sp>
      <p:pic>
        <p:nvPicPr>
          <p:cNvPr id="4" name="Picture 3"/>
          <p:cNvPicPr>
            <a:picLocks noGrp="1" noChangeAspect="1" noChangeArrowheads="1"/>
          </p:cNvPicPr>
          <p:nvPr/>
        </p:nvPicPr>
        <p:blipFill rotWithShape="1">
          <a:blip r:embed="rId3" cstate="print"/>
          <a:srcRect l="1420" t="7770" r="62274" b="1354"/>
          <a:stretch/>
        </p:blipFill>
        <p:spPr bwMode="auto">
          <a:xfrm>
            <a:off x="532287" y="2180933"/>
            <a:ext cx="3617040" cy="4036523"/>
          </a:xfrm>
          <a:prstGeom prst="rect">
            <a:avLst/>
          </a:prstGeom>
          <a:noFill/>
          <a:ln w="9525">
            <a:noFill/>
            <a:miter lim="800000"/>
            <a:headEnd/>
            <a:tailEnd/>
          </a:ln>
        </p:spPr>
      </p:pic>
      <p:sp>
        <p:nvSpPr>
          <p:cNvPr id="11" name="Rectangle 10"/>
          <p:cNvSpPr/>
          <p:nvPr/>
        </p:nvSpPr>
        <p:spPr>
          <a:xfrm>
            <a:off x="1149615" y="1567925"/>
            <a:ext cx="2382383" cy="369332"/>
          </a:xfrm>
          <a:prstGeom prst="rect">
            <a:avLst/>
          </a:prstGeom>
        </p:spPr>
        <p:txBody>
          <a:bodyPr wrap="none">
            <a:spAutoFit/>
          </a:bodyPr>
          <a:lstStyle/>
          <a:p>
            <a:r>
              <a:rPr lang="nb-NO" b="1" dirty="0" smtClean="0">
                <a:solidFill>
                  <a:srgbClr val="222222"/>
                </a:solidFill>
                <a:latin typeface="Arial" panose="020B0604020202020204" pitchFamily="34" charset="0"/>
              </a:rPr>
              <a:t>Al</a:t>
            </a:r>
            <a:r>
              <a:rPr lang="nb-NO" b="1" baseline="-25000" dirty="0" smtClean="0">
                <a:solidFill>
                  <a:srgbClr val="222222"/>
                </a:solidFill>
                <a:latin typeface="Arial" panose="020B0604020202020204" pitchFamily="34" charset="0"/>
              </a:rPr>
              <a:t>2</a:t>
            </a:r>
            <a:r>
              <a:rPr lang="nb-NO" b="1" dirty="0" smtClean="0">
                <a:solidFill>
                  <a:srgbClr val="222222"/>
                </a:solidFill>
                <a:latin typeface="Arial" panose="020B0604020202020204" pitchFamily="34" charset="0"/>
              </a:rPr>
              <a:t>Si</a:t>
            </a:r>
            <a:r>
              <a:rPr lang="nb-NO" b="1" baseline="-25000" dirty="0" smtClean="0">
                <a:solidFill>
                  <a:srgbClr val="222222"/>
                </a:solidFill>
                <a:latin typeface="Arial" panose="020B0604020202020204" pitchFamily="34" charset="0"/>
              </a:rPr>
              <a:t>2</a:t>
            </a:r>
            <a:r>
              <a:rPr lang="nb-NO" b="1" dirty="0" smtClean="0">
                <a:solidFill>
                  <a:srgbClr val="222222"/>
                </a:solidFill>
                <a:latin typeface="Arial" panose="020B0604020202020204" pitchFamily="34" charset="0"/>
              </a:rPr>
              <a:t>O</a:t>
            </a:r>
            <a:r>
              <a:rPr lang="nb-NO" b="1" baseline="-25000" dirty="0" smtClean="0">
                <a:solidFill>
                  <a:srgbClr val="222222"/>
                </a:solidFill>
                <a:latin typeface="Arial" panose="020B0604020202020204" pitchFamily="34" charset="0"/>
              </a:rPr>
              <a:t>5</a:t>
            </a:r>
            <a:r>
              <a:rPr lang="nb-NO" b="1" dirty="0" smtClean="0">
                <a:solidFill>
                  <a:srgbClr val="222222"/>
                </a:solidFill>
                <a:latin typeface="Arial" panose="020B0604020202020204" pitchFamily="34" charset="0"/>
              </a:rPr>
              <a:t>(OH)</a:t>
            </a:r>
            <a:r>
              <a:rPr lang="nb-NO" b="1" baseline="-25000" dirty="0" smtClean="0">
                <a:solidFill>
                  <a:srgbClr val="222222"/>
                </a:solidFill>
                <a:latin typeface="Arial" panose="020B0604020202020204" pitchFamily="34" charset="0"/>
              </a:rPr>
              <a:t>4</a:t>
            </a:r>
            <a:r>
              <a:rPr lang="nb-NO" b="1" dirty="0" smtClean="0">
                <a:solidFill>
                  <a:srgbClr val="222222"/>
                </a:solidFill>
                <a:latin typeface="Arial" panose="020B0604020202020204" pitchFamily="34" charset="0"/>
              </a:rPr>
              <a:t>•2H</a:t>
            </a:r>
            <a:r>
              <a:rPr lang="nb-NO" b="1" baseline="-25000" dirty="0" smtClean="0">
                <a:solidFill>
                  <a:srgbClr val="222222"/>
                </a:solidFill>
                <a:latin typeface="Arial" panose="020B0604020202020204" pitchFamily="34" charset="0"/>
              </a:rPr>
              <a:t>2</a:t>
            </a:r>
            <a:r>
              <a:rPr lang="nb-NO" b="1" dirty="0" smtClean="0">
                <a:solidFill>
                  <a:srgbClr val="222222"/>
                </a:solidFill>
                <a:latin typeface="Arial" panose="020B0604020202020204" pitchFamily="34" charset="0"/>
              </a:rPr>
              <a:t>O</a:t>
            </a:r>
            <a:endParaRPr lang="nb-NO" b="1" dirty="0"/>
          </a:p>
        </p:txBody>
      </p:sp>
      <p:pic>
        <p:nvPicPr>
          <p:cNvPr id="3" name="Picture 2"/>
          <p:cNvPicPr>
            <a:picLocks noChangeAspect="1"/>
          </p:cNvPicPr>
          <p:nvPr/>
        </p:nvPicPr>
        <p:blipFill>
          <a:blip r:embed="rId4"/>
          <a:stretch>
            <a:fillRect/>
          </a:stretch>
        </p:blipFill>
        <p:spPr>
          <a:xfrm>
            <a:off x="4426946" y="2180933"/>
            <a:ext cx="7445269" cy="3677199"/>
          </a:xfrm>
          <a:prstGeom prst="rect">
            <a:avLst/>
          </a:prstGeom>
        </p:spPr>
      </p:pic>
      <p:sp>
        <p:nvSpPr>
          <p:cNvPr id="61" name="Rectangle 60"/>
          <p:cNvSpPr/>
          <p:nvPr/>
        </p:nvSpPr>
        <p:spPr>
          <a:xfrm>
            <a:off x="6387262" y="1429425"/>
            <a:ext cx="3839513" cy="646331"/>
          </a:xfrm>
          <a:prstGeom prst="rect">
            <a:avLst/>
          </a:prstGeom>
        </p:spPr>
        <p:txBody>
          <a:bodyPr wrap="none">
            <a:spAutoFit/>
          </a:bodyPr>
          <a:lstStyle/>
          <a:p>
            <a:r>
              <a:rPr lang="nb-NO" b="1" dirty="0" smtClean="0">
                <a:solidFill>
                  <a:srgbClr val="222222"/>
                </a:solidFill>
                <a:latin typeface="Arial" panose="020B0604020202020204" pitchFamily="34" charset="0"/>
              </a:rPr>
              <a:t>Different </a:t>
            </a:r>
            <a:r>
              <a:rPr lang="nb-NO" b="1" dirty="0" smtClean="0">
                <a:solidFill>
                  <a:srgbClr val="222222"/>
                </a:solidFill>
                <a:latin typeface="Arial" panose="020B0604020202020204" pitchFamily="34" charset="0"/>
              </a:rPr>
              <a:t>charge </a:t>
            </a:r>
            <a:r>
              <a:rPr lang="nb-NO" b="1" dirty="0" err="1" smtClean="0">
                <a:solidFill>
                  <a:srgbClr val="222222"/>
                </a:solidFill>
                <a:latin typeface="Arial" panose="020B0604020202020204" pitchFamily="34" charset="0"/>
              </a:rPr>
              <a:t>with</a:t>
            </a:r>
            <a:r>
              <a:rPr lang="nb-NO" b="1" dirty="0" smtClean="0">
                <a:solidFill>
                  <a:srgbClr val="222222"/>
                </a:solidFill>
                <a:latin typeface="Arial" panose="020B0604020202020204" pitchFamily="34" charset="0"/>
              </a:rPr>
              <a:t> different pH</a:t>
            </a:r>
          </a:p>
          <a:p>
            <a:r>
              <a:rPr lang="nb-NO" b="1" dirty="0" smtClean="0">
                <a:solidFill>
                  <a:srgbClr val="222222"/>
                </a:solidFill>
                <a:latin typeface="Arial" panose="020B0604020202020204" pitchFamily="34" charset="0"/>
              </a:rPr>
              <a:t> </a:t>
            </a:r>
            <a:r>
              <a:rPr lang="nb-NO" b="1" dirty="0" smtClean="0">
                <a:solidFill>
                  <a:srgbClr val="222222"/>
                </a:solidFill>
                <a:latin typeface="Arial" panose="020B0604020202020204" pitchFamily="34" charset="0"/>
              </a:rPr>
              <a:t>: </a:t>
            </a:r>
            <a:r>
              <a:rPr lang="nb-NO" b="1" dirty="0" smtClean="0">
                <a:solidFill>
                  <a:srgbClr val="222222"/>
                </a:solidFill>
                <a:latin typeface="Arial" panose="020B0604020202020204" pitchFamily="34" charset="0"/>
              </a:rPr>
              <a:t>Inside(Al,+) </a:t>
            </a:r>
            <a:r>
              <a:rPr lang="nb-NO" b="1" dirty="0" smtClean="0">
                <a:solidFill>
                  <a:srgbClr val="222222"/>
                </a:solidFill>
                <a:latin typeface="Arial" panose="020B0604020202020204" pitchFamily="34" charset="0"/>
              </a:rPr>
              <a:t>and </a:t>
            </a:r>
            <a:r>
              <a:rPr lang="nb-NO" b="1" dirty="0" err="1" smtClean="0">
                <a:solidFill>
                  <a:srgbClr val="222222"/>
                </a:solidFill>
                <a:latin typeface="Arial" panose="020B0604020202020204" pitchFamily="34" charset="0"/>
              </a:rPr>
              <a:t>Outside</a:t>
            </a:r>
            <a:r>
              <a:rPr lang="nb-NO" b="1" dirty="0" smtClean="0">
                <a:solidFill>
                  <a:srgbClr val="222222"/>
                </a:solidFill>
                <a:latin typeface="Arial" panose="020B0604020202020204" pitchFamily="34" charset="0"/>
              </a:rPr>
              <a:t> (</a:t>
            </a:r>
            <a:r>
              <a:rPr lang="nb-NO" b="1" dirty="0" smtClean="0">
                <a:solidFill>
                  <a:srgbClr val="222222"/>
                </a:solidFill>
                <a:latin typeface="Arial" panose="020B0604020202020204" pitchFamily="34" charset="0"/>
              </a:rPr>
              <a:t>Si,-)</a:t>
            </a:r>
            <a:endParaRPr lang="nb-NO" b="1" dirty="0"/>
          </a:p>
        </p:txBody>
      </p:sp>
      <p:sp>
        <p:nvSpPr>
          <p:cNvPr id="7" name="Rectangle 6"/>
          <p:cNvSpPr/>
          <p:nvPr/>
        </p:nvSpPr>
        <p:spPr>
          <a:xfrm>
            <a:off x="489373" y="6134807"/>
            <a:ext cx="2420689" cy="507831"/>
          </a:xfrm>
          <a:prstGeom prst="rect">
            <a:avLst/>
          </a:prstGeom>
        </p:spPr>
        <p:txBody>
          <a:bodyPr wrap="square">
            <a:spAutoFit/>
          </a:bodyPr>
          <a:lstStyle/>
          <a:p>
            <a:pPr lvl="0">
              <a:defRPr/>
            </a:pPr>
            <a:r>
              <a:rPr lang="en-US" sz="900" dirty="0">
                <a:solidFill>
                  <a:schemeClr val="bg1">
                    <a:lumMod val="50000"/>
                  </a:schemeClr>
                </a:solidFill>
              </a:rPr>
              <a:t>https://www.eng.ed.ac.uk/about/news/20160105/flagship-research-programme-awarded-epsrc-grant, </a:t>
            </a:r>
            <a:r>
              <a:rPr lang="en-US" sz="900" dirty="0" err="1">
                <a:solidFill>
                  <a:schemeClr val="bg1">
                    <a:lumMod val="50000"/>
                  </a:schemeClr>
                </a:solidFill>
              </a:rPr>
              <a:t>sep</a:t>
            </a:r>
            <a:r>
              <a:rPr lang="en-US" sz="900" dirty="0">
                <a:solidFill>
                  <a:schemeClr val="bg1">
                    <a:lumMod val="50000"/>
                  </a:schemeClr>
                </a:solidFill>
              </a:rPr>
              <a:t> 2018</a:t>
            </a:r>
            <a:endParaRPr lang="en-US" sz="900" dirty="0">
              <a:solidFill>
                <a:schemeClr val="bg1">
                  <a:lumMod val="50000"/>
                </a:schemeClr>
              </a:solidFill>
            </a:endParaRPr>
          </a:p>
        </p:txBody>
      </p:sp>
    </p:spTree>
    <p:extLst>
      <p:ext uri="{BB962C8B-B14F-4D97-AF65-F5344CB8AC3E}">
        <p14:creationId xmlns:p14="http://schemas.microsoft.com/office/powerpoint/2010/main" val="422054655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p:txBody>
          <a:bodyPr/>
          <a:lstStyle/>
          <a:p>
            <a:r>
              <a:rPr lang="en-US" dirty="0"/>
              <a:t>System </a:t>
            </a:r>
            <a:r>
              <a:rPr lang="en-US" sz="2200" dirty="0" smtClean="0"/>
              <a:t>Coarse-grained model for </a:t>
            </a:r>
            <a:r>
              <a:rPr lang="en-US" sz="2200" dirty="0" err="1" smtClean="0"/>
              <a:t>Halloysite</a:t>
            </a:r>
            <a:endParaRPr lang="en-US" sz="2200" dirty="0"/>
          </a:p>
        </p:txBody>
      </p:sp>
      <p:pic>
        <p:nvPicPr>
          <p:cNvPr id="4" name="Picture 3"/>
          <p:cNvPicPr>
            <a:picLocks noGrp="1" noChangeAspect="1" noChangeArrowheads="1"/>
          </p:cNvPicPr>
          <p:nvPr/>
        </p:nvPicPr>
        <p:blipFill rotWithShape="1">
          <a:blip r:embed="rId3" cstate="print"/>
          <a:srcRect l="1420" t="7770" r="62274" b="1354"/>
          <a:stretch/>
        </p:blipFill>
        <p:spPr bwMode="auto">
          <a:xfrm>
            <a:off x="532287" y="2180933"/>
            <a:ext cx="3617040" cy="4036523"/>
          </a:xfrm>
          <a:prstGeom prst="rect">
            <a:avLst/>
          </a:prstGeom>
          <a:noFill/>
          <a:ln w="9525">
            <a:noFill/>
            <a:miter lim="800000"/>
            <a:headEnd/>
            <a:tailEnd/>
          </a:ln>
        </p:spPr>
      </p:pic>
      <p:pic>
        <p:nvPicPr>
          <p:cNvPr id="5" name="Picture 4"/>
          <p:cNvPicPr>
            <a:picLocks noChangeAspect="1"/>
          </p:cNvPicPr>
          <p:nvPr/>
        </p:nvPicPr>
        <p:blipFill rotWithShape="1">
          <a:blip r:embed="rId4"/>
          <a:srcRect l="68733" t="17100" b="6613"/>
          <a:stretch/>
        </p:blipFill>
        <p:spPr>
          <a:xfrm>
            <a:off x="4623344" y="3849355"/>
            <a:ext cx="2945311" cy="2688356"/>
          </a:xfrm>
          <a:prstGeom prst="rect">
            <a:avLst/>
          </a:prstGeom>
        </p:spPr>
      </p:pic>
      <p:grpSp>
        <p:nvGrpSpPr>
          <p:cNvPr id="12" name="Group 11"/>
          <p:cNvGrpSpPr/>
          <p:nvPr/>
        </p:nvGrpSpPr>
        <p:grpSpPr>
          <a:xfrm>
            <a:off x="8042672" y="3849355"/>
            <a:ext cx="3504894" cy="2409855"/>
            <a:chOff x="8363526" y="2059477"/>
            <a:chExt cx="3504894" cy="2409855"/>
          </a:xfrm>
        </p:grpSpPr>
        <p:grpSp>
          <p:nvGrpSpPr>
            <p:cNvPr id="6" name="Group 5"/>
            <p:cNvGrpSpPr/>
            <p:nvPr/>
          </p:nvGrpSpPr>
          <p:grpSpPr>
            <a:xfrm rot="856608">
              <a:off x="8687930" y="2396529"/>
              <a:ext cx="3180490" cy="2072803"/>
              <a:chOff x="6418068" y="1220804"/>
              <a:chExt cx="4919091" cy="3205891"/>
            </a:xfrm>
          </p:grpSpPr>
          <p:sp>
            <p:nvSpPr>
              <p:cNvPr id="7" name="Flowchart: Magnetic Disk 6"/>
              <p:cNvSpPr/>
              <p:nvPr/>
            </p:nvSpPr>
            <p:spPr>
              <a:xfrm rot="15333431">
                <a:off x="7274668" y="364204"/>
                <a:ext cx="3205891" cy="4919091"/>
              </a:xfrm>
              <a:prstGeom prst="flowChartMagneticDisk">
                <a:avLst/>
              </a:prstGeom>
              <a:solidFill>
                <a:schemeClr val="accent2">
                  <a:alpha val="50000"/>
                </a:schemeClr>
              </a:solidFill>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b-NO"/>
              </a:p>
            </p:txBody>
          </p:sp>
          <p:sp>
            <p:nvSpPr>
              <p:cNvPr id="8" name="Flowchart: Magnetic Disk 7"/>
              <p:cNvSpPr/>
              <p:nvPr/>
            </p:nvSpPr>
            <p:spPr>
              <a:xfrm rot="15333431">
                <a:off x="7778752" y="1246547"/>
                <a:ext cx="2328819" cy="3154404"/>
              </a:xfrm>
              <a:prstGeom prst="flowChartMagneticDisk">
                <a:avLst/>
              </a:prstGeom>
              <a:solidFill>
                <a:schemeClr val="accent5">
                  <a:alpha val="80000"/>
                </a:schemeClr>
              </a:solidFill>
              <a:ln>
                <a:solidFill>
                  <a:schemeClr val="accent1"/>
                </a:solidFill>
                <a:prstDash val="dash"/>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nb-NO"/>
              </a:p>
            </p:txBody>
          </p:sp>
        </p:grpSp>
        <p:sp>
          <p:nvSpPr>
            <p:cNvPr id="9" name="Rectangle 8"/>
            <p:cNvSpPr/>
            <p:nvPr/>
          </p:nvSpPr>
          <p:spPr>
            <a:xfrm>
              <a:off x="8363526" y="3351598"/>
              <a:ext cx="1715054" cy="307777"/>
            </a:xfrm>
            <a:prstGeom prst="rect">
              <a:avLst/>
            </a:prstGeom>
          </p:spPr>
          <p:txBody>
            <a:bodyPr wrap="square">
              <a:spAutoFit/>
            </a:bodyPr>
            <a:lstStyle/>
            <a:p>
              <a:r>
                <a:rPr lang="en-US" sz="1400" b="1" dirty="0" smtClean="0">
                  <a:solidFill>
                    <a:sysClr val="windowText" lastClr="000000"/>
                  </a:solidFill>
                </a:rPr>
                <a:t>Al(+) inside</a:t>
              </a:r>
              <a:endParaRPr lang="nb-NO" sz="1400" dirty="0"/>
            </a:p>
          </p:txBody>
        </p:sp>
        <p:sp>
          <p:nvSpPr>
            <p:cNvPr id="10" name="Rectangle 9"/>
            <p:cNvSpPr/>
            <p:nvPr/>
          </p:nvSpPr>
          <p:spPr>
            <a:xfrm>
              <a:off x="8896308" y="2059477"/>
              <a:ext cx="1806281" cy="307777"/>
            </a:xfrm>
            <a:prstGeom prst="rect">
              <a:avLst/>
            </a:prstGeom>
          </p:spPr>
          <p:txBody>
            <a:bodyPr wrap="square">
              <a:spAutoFit/>
            </a:bodyPr>
            <a:lstStyle/>
            <a:p>
              <a:r>
                <a:rPr lang="en-US" sz="1400" b="1" dirty="0" smtClean="0">
                  <a:solidFill>
                    <a:sysClr val="windowText" lastClr="000000"/>
                  </a:solidFill>
                </a:rPr>
                <a:t>Si(-) outside</a:t>
              </a:r>
              <a:endParaRPr lang="nb-NO" sz="1400" dirty="0"/>
            </a:p>
          </p:txBody>
        </p:sp>
      </p:grpSp>
      <p:sp>
        <p:nvSpPr>
          <p:cNvPr id="14" name="Oval 930">
            <a:extLst>
              <a:ext uri="{FF2B5EF4-FFF2-40B4-BE49-F238E27FC236}">
                <a16:creationId xmlns:a16="http://schemas.microsoft.com/office/drawing/2014/main" id="{06D69D07-0DCC-44BD-827D-9AD774F40D94}"/>
              </a:ext>
            </a:extLst>
          </p:cNvPr>
          <p:cNvSpPr/>
          <p:nvPr/>
        </p:nvSpPr>
        <p:spPr>
          <a:xfrm rot="1971833">
            <a:off x="9114867" y="4358202"/>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15" name="Oval 930">
            <a:extLst>
              <a:ext uri="{FF2B5EF4-FFF2-40B4-BE49-F238E27FC236}">
                <a16:creationId xmlns:a16="http://schemas.microsoft.com/office/drawing/2014/main" id="{06D69D07-0DCC-44BD-827D-9AD774F40D94}"/>
              </a:ext>
            </a:extLst>
          </p:cNvPr>
          <p:cNvSpPr/>
          <p:nvPr/>
        </p:nvSpPr>
        <p:spPr>
          <a:xfrm rot="1971833">
            <a:off x="9559754" y="4358202"/>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6" name="Oval 930">
            <a:extLst>
              <a:ext uri="{FF2B5EF4-FFF2-40B4-BE49-F238E27FC236}">
                <a16:creationId xmlns:a16="http://schemas.microsoft.com/office/drawing/2014/main" id="{06D69D07-0DCC-44BD-827D-9AD774F40D94}"/>
              </a:ext>
            </a:extLst>
          </p:cNvPr>
          <p:cNvSpPr/>
          <p:nvPr/>
        </p:nvSpPr>
        <p:spPr>
          <a:xfrm rot="1971833">
            <a:off x="10016065" y="4358202"/>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7" name="Oval 930">
            <a:extLst>
              <a:ext uri="{FF2B5EF4-FFF2-40B4-BE49-F238E27FC236}">
                <a16:creationId xmlns:a16="http://schemas.microsoft.com/office/drawing/2014/main" id="{06D69D07-0DCC-44BD-827D-9AD774F40D94}"/>
              </a:ext>
            </a:extLst>
          </p:cNvPr>
          <p:cNvSpPr/>
          <p:nvPr/>
        </p:nvSpPr>
        <p:spPr>
          <a:xfrm rot="1971833">
            <a:off x="10418102" y="4390696"/>
            <a:ext cx="394962" cy="31912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18" name="Oval 930">
            <a:extLst>
              <a:ext uri="{FF2B5EF4-FFF2-40B4-BE49-F238E27FC236}">
                <a16:creationId xmlns:a16="http://schemas.microsoft.com/office/drawing/2014/main" id="{06D69D07-0DCC-44BD-827D-9AD774F40D94}"/>
              </a:ext>
            </a:extLst>
          </p:cNvPr>
          <p:cNvSpPr/>
          <p:nvPr/>
        </p:nvSpPr>
        <p:spPr>
          <a:xfrm rot="1971833">
            <a:off x="9301680" y="4653844"/>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19" name="Oval 930">
            <a:extLst>
              <a:ext uri="{FF2B5EF4-FFF2-40B4-BE49-F238E27FC236}">
                <a16:creationId xmlns:a16="http://schemas.microsoft.com/office/drawing/2014/main" id="{06D69D07-0DCC-44BD-827D-9AD774F40D94}"/>
              </a:ext>
            </a:extLst>
          </p:cNvPr>
          <p:cNvSpPr/>
          <p:nvPr/>
        </p:nvSpPr>
        <p:spPr>
          <a:xfrm rot="1971833">
            <a:off x="9746567" y="4653844"/>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0" name="Oval 930">
            <a:extLst>
              <a:ext uri="{FF2B5EF4-FFF2-40B4-BE49-F238E27FC236}">
                <a16:creationId xmlns:a16="http://schemas.microsoft.com/office/drawing/2014/main" id="{06D69D07-0DCC-44BD-827D-9AD774F40D94}"/>
              </a:ext>
            </a:extLst>
          </p:cNvPr>
          <p:cNvSpPr/>
          <p:nvPr/>
        </p:nvSpPr>
        <p:spPr>
          <a:xfrm rot="1971833">
            <a:off x="10162004" y="4686339"/>
            <a:ext cx="394962" cy="31912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1" name="Oval 930">
            <a:extLst>
              <a:ext uri="{FF2B5EF4-FFF2-40B4-BE49-F238E27FC236}">
                <a16:creationId xmlns:a16="http://schemas.microsoft.com/office/drawing/2014/main" id="{06D69D07-0DCC-44BD-827D-9AD774F40D94}"/>
              </a:ext>
            </a:extLst>
          </p:cNvPr>
          <p:cNvSpPr/>
          <p:nvPr/>
        </p:nvSpPr>
        <p:spPr>
          <a:xfrm rot="1971833">
            <a:off x="10604915" y="4686338"/>
            <a:ext cx="394962" cy="31912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2" name="Oval 930">
            <a:extLst>
              <a:ext uri="{FF2B5EF4-FFF2-40B4-BE49-F238E27FC236}">
                <a16:creationId xmlns:a16="http://schemas.microsoft.com/office/drawing/2014/main" id="{06D69D07-0DCC-44BD-827D-9AD774F40D94}"/>
              </a:ext>
            </a:extLst>
          </p:cNvPr>
          <p:cNvSpPr/>
          <p:nvPr/>
        </p:nvSpPr>
        <p:spPr>
          <a:xfrm rot="1971833">
            <a:off x="9475531" y="4959639"/>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23" name="Oval 930">
            <a:extLst>
              <a:ext uri="{FF2B5EF4-FFF2-40B4-BE49-F238E27FC236}">
                <a16:creationId xmlns:a16="http://schemas.microsoft.com/office/drawing/2014/main" id="{06D69D07-0DCC-44BD-827D-9AD774F40D94}"/>
              </a:ext>
            </a:extLst>
          </p:cNvPr>
          <p:cNvSpPr/>
          <p:nvPr/>
        </p:nvSpPr>
        <p:spPr>
          <a:xfrm rot="1971833">
            <a:off x="9920418" y="4959639"/>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4" name="Oval 930">
            <a:extLst>
              <a:ext uri="{FF2B5EF4-FFF2-40B4-BE49-F238E27FC236}">
                <a16:creationId xmlns:a16="http://schemas.microsoft.com/office/drawing/2014/main" id="{06D69D07-0DCC-44BD-827D-9AD774F40D94}"/>
              </a:ext>
            </a:extLst>
          </p:cNvPr>
          <p:cNvSpPr/>
          <p:nvPr/>
        </p:nvSpPr>
        <p:spPr>
          <a:xfrm rot="1971833">
            <a:off x="10376729" y="4959639"/>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5" name="Oval 930">
            <a:extLst>
              <a:ext uri="{FF2B5EF4-FFF2-40B4-BE49-F238E27FC236}">
                <a16:creationId xmlns:a16="http://schemas.microsoft.com/office/drawing/2014/main" id="{06D69D07-0DCC-44BD-827D-9AD774F40D94}"/>
              </a:ext>
            </a:extLst>
          </p:cNvPr>
          <p:cNvSpPr/>
          <p:nvPr/>
        </p:nvSpPr>
        <p:spPr>
          <a:xfrm rot="1971833">
            <a:off x="10819640" y="4959638"/>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6" name="Oval 930">
            <a:extLst>
              <a:ext uri="{FF2B5EF4-FFF2-40B4-BE49-F238E27FC236}">
                <a16:creationId xmlns:a16="http://schemas.microsoft.com/office/drawing/2014/main" id="{06D69D07-0DCC-44BD-827D-9AD774F40D94}"/>
              </a:ext>
            </a:extLst>
          </p:cNvPr>
          <p:cNvSpPr/>
          <p:nvPr/>
        </p:nvSpPr>
        <p:spPr>
          <a:xfrm rot="1971833">
            <a:off x="9433062" y="5285919"/>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27" name="Oval 930">
            <a:extLst>
              <a:ext uri="{FF2B5EF4-FFF2-40B4-BE49-F238E27FC236}">
                <a16:creationId xmlns:a16="http://schemas.microsoft.com/office/drawing/2014/main" id="{06D69D07-0DCC-44BD-827D-9AD774F40D94}"/>
              </a:ext>
            </a:extLst>
          </p:cNvPr>
          <p:cNvSpPr/>
          <p:nvPr/>
        </p:nvSpPr>
        <p:spPr>
          <a:xfrm rot="1971833">
            <a:off x="9877949" y="5285919"/>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8" name="Oval 930">
            <a:extLst>
              <a:ext uri="{FF2B5EF4-FFF2-40B4-BE49-F238E27FC236}">
                <a16:creationId xmlns:a16="http://schemas.microsoft.com/office/drawing/2014/main" id="{06D69D07-0DCC-44BD-827D-9AD774F40D94}"/>
              </a:ext>
            </a:extLst>
          </p:cNvPr>
          <p:cNvSpPr/>
          <p:nvPr/>
        </p:nvSpPr>
        <p:spPr>
          <a:xfrm rot="1971833">
            <a:off x="10334260" y="5285919"/>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29" name="Oval 930">
            <a:extLst>
              <a:ext uri="{FF2B5EF4-FFF2-40B4-BE49-F238E27FC236}">
                <a16:creationId xmlns:a16="http://schemas.microsoft.com/office/drawing/2014/main" id="{06D69D07-0DCC-44BD-827D-9AD774F40D94}"/>
              </a:ext>
            </a:extLst>
          </p:cNvPr>
          <p:cNvSpPr/>
          <p:nvPr/>
        </p:nvSpPr>
        <p:spPr>
          <a:xfrm rot="1971833">
            <a:off x="10777171" y="5285918"/>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0" name="Oval 930">
            <a:extLst>
              <a:ext uri="{FF2B5EF4-FFF2-40B4-BE49-F238E27FC236}">
                <a16:creationId xmlns:a16="http://schemas.microsoft.com/office/drawing/2014/main" id="{06D69D07-0DCC-44BD-827D-9AD774F40D94}"/>
              </a:ext>
            </a:extLst>
          </p:cNvPr>
          <p:cNvSpPr/>
          <p:nvPr/>
        </p:nvSpPr>
        <p:spPr>
          <a:xfrm rot="1971833">
            <a:off x="9259781" y="5620329"/>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31" name="Oval 930">
            <a:extLst>
              <a:ext uri="{FF2B5EF4-FFF2-40B4-BE49-F238E27FC236}">
                <a16:creationId xmlns:a16="http://schemas.microsoft.com/office/drawing/2014/main" id="{06D69D07-0DCC-44BD-827D-9AD774F40D94}"/>
              </a:ext>
            </a:extLst>
          </p:cNvPr>
          <p:cNvSpPr/>
          <p:nvPr/>
        </p:nvSpPr>
        <p:spPr>
          <a:xfrm rot="1971833">
            <a:off x="9704668" y="5620329"/>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2" name="Oval 930">
            <a:extLst>
              <a:ext uri="{FF2B5EF4-FFF2-40B4-BE49-F238E27FC236}">
                <a16:creationId xmlns:a16="http://schemas.microsoft.com/office/drawing/2014/main" id="{06D69D07-0DCC-44BD-827D-9AD774F40D94}"/>
              </a:ext>
            </a:extLst>
          </p:cNvPr>
          <p:cNvSpPr/>
          <p:nvPr/>
        </p:nvSpPr>
        <p:spPr>
          <a:xfrm rot="1971833">
            <a:off x="10160979" y="5620329"/>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3" name="Oval 930">
            <a:extLst>
              <a:ext uri="{FF2B5EF4-FFF2-40B4-BE49-F238E27FC236}">
                <a16:creationId xmlns:a16="http://schemas.microsoft.com/office/drawing/2014/main" id="{06D69D07-0DCC-44BD-827D-9AD774F40D94}"/>
              </a:ext>
            </a:extLst>
          </p:cNvPr>
          <p:cNvSpPr/>
          <p:nvPr/>
        </p:nvSpPr>
        <p:spPr>
          <a:xfrm rot="1971833">
            <a:off x="10603890" y="5620328"/>
            <a:ext cx="363671" cy="363671"/>
          </a:xfrm>
          <a:prstGeom prst="ellipse">
            <a:avLst/>
          </a:prstGeom>
          <a:solidFill>
            <a:schemeClr val="accent1">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35" name="Oval 930">
            <a:extLst>
              <a:ext uri="{FF2B5EF4-FFF2-40B4-BE49-F238E27FC236}">
                <a16:creationId xmlns:a16="http://schemas.microsoft.com/office/drawing/2014/main" id="{2B787AD0-4937-43AD-A18F-C89661E655D8}"/>
              </a:ext>
            </a:extLst>
          </p:cNvPr>
          <p:cNvSpPr/>
          <p:nvPr/>
        </p:nvSpPr>
        <p:spPr>
          <a:xfrm rot="1971833">
            <a:off x="9760211" y="4091614"/>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36" name="Oval 930">
            <a:extLst>
              <a:ext uri="{FF2B5EF4-FFF2-40B4-BE49-F238E27FC236}">
                <a16:creationId xmlns:a16="http://schemas.microsoft.com/office/drawing/2014/main" id="{2B787AD0-4937-43AD-A18F-C89661E655D8}"/>
              </a:ext>
            </a:extLst>
          </p:cNvPr>
          <p:cNvSpPr/>
          <p:nvPr/>
        </p:nvSpPr>
        <p:spPr>
          <a:xfrm rot="1971833">
            <a:off x="10164431" y="4071809"/>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37" name="Oval 930">
            <a:extLst>
              <a:ext uri="{FF2B5EF4-FFF2-40B4-BE49-F238E27FC236}">
                <a16:creationId xmlns:a16="http://schemas.microsoft.com/office/drawing/2014/main" id="{2B787AD0-4937-43AD-A18F-C89661E655D8}"/>
              </a:ext>
            </a:extLst>
          </p:cNvPr>
          <p:cNvSpPr/>
          <p:nvPr/>
        </p:nvSpPr>
        <p:spPr>
          <a:xfrm rot="1971833">
            <a:off x="10607927" y="4092028"/>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38" name="Oval 930">
            <a:extLst>
              <a:ext uri="{FF2B5EF4-FFF2-40B4-BE49-F238E27FC236}">
                <a16:creationId xmlns:a16="http://schemas.microsoft.com/office/drawing/2014/main" id="{2B787AD0-4937-43AD-A18F-C89661E655D8}"/>
              </a:ext>
            </a:extLst>
          </p:cNvPr>
          <p:cNvSpPr/>
          <p:nvPr/>
        </p:nvSpPr>
        <p:spPr>
          <a:xfrm rot="1971833">
            <a:off x="11001896" y="4091172"/>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41" name="Oval 930">
            <a:extLst>
              <a:ext uri="{FF2B5EF4-FFF2-40B4-BE49-F238E27FC236}">
                <a16:creationId xmlns:a16="http://schemas.microsoft.com/office/drawing/2014/main" id="{2B787AD0-4937-43AD-A18F-C89661E655D8}"/>
              </a:ext>
            </a:extLst>
          </p:cNvPr>
          <p:cNvSpPr/>
          <p:nvPr/>
        </p:nvSpPr>
        <p:spPr>
          <a:xfrm rot="1971833">
            <a:off x="10105876" y="4502616"/>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42" name="Oval 930">
            <a:extLst>
              <a:ext uri="{FF2B5EF4-FFF2-40B4-BE49-F238E27FC236}">
                <a16:creationId xmlns:a16="http://schemas.microsoft.com/office/drawing/2014/main" id="{2B787AD0-4937-43AD-A18F-C89661E655D8}"/>
              </a:ext>
            </a:extLst>
          </p:cNvPr>
          <p:cNvSpPr/>
          <p:nvPr/>
        </p:nvSpPr>
        <p:spPr>
          <a:xfrm rot="1971833">
            <a:off x="10498767" y="4485676"/>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43" name="Oval 930">
            <a:extLst>
              <a:ext uri="{FF2B5EF4-FFF2-40B4-BE49-F238E27FC236}">
                <a16:creationId xmlns:a16="http://schemas.microsoft.com/office/drawing/2014/main" id="{2B787AD0-4937-43AD-A18F-C89661E655D8}"/>
              </a:ext>
            </a:extLst>
          </p:cNvPr>
          <p:cNvSpPr/>
          <p:nvPr/>
        </p:nvSpPr>
        <p:spPr>
          <a:xfrm rot="1971833">
            <a:off x="10896777" y="4463003"/>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44" name="Oval 930">
            <a:extLst>
              <a:ext uri="{FF2B5EF4-FFF2-40B4-BE49-F238E27FC236}">
                <a16:creationId xmlns:a16="http://schemas.microsoft.com/office/drawing/2014/main" id="{2B787AD0-4937-43AD-A18F-C89661E655D8}"/>
              </a:ext>
            </a:extLst>
          </p:cNvPr>
          <p:cNvSpPr/>
          <p:nvPr/>
        </p:nvSpPr>
        <p:spPr>
          <a:xfrm rot="1971833">
            <a:off x="11298844" y="4470775"/>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45" name="Oval 930">
            <a:extLst>
              <a:ext uri="{FF2B5EF4-FFF2-40B4-BE49-F238E27FC236}">
                <a16:creationId xmlns:a16="http://schemas.microsoft.com/office/drawing/2014/main" id="{2B787AD0-4937-43AD-A18F-C89661E655D8}"/>
              </a:ext>
            </a:extLst>
          </p:cNvPr>
          <p:cNvSpPr/>
          <p:nvPr/>
        </p:nvSpPr>
        <p:spPr>
          <a:xfrm rot="1971833">
            <a:off x="11301456" y="4928127"/>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46" name="Oval 930">
            <a:extLst>
              <a:ext uri="{FF2B5EF4-FFF2-40B4-BE49-F238E27FC236}">
                <a16:creationId xmlns:a16="http://schemas.microsoft.com/office/drawing/2014/main" id="{2B787AD0-4937-43AD-A18F-C89661E655D8}"/>
              </a:ext>
            </a:extLst>
          </p:cNvPr>
          <p:cNvSpPr/>
          <p:nvPr/>
        </p:nvSpPr>
        <p:spPr>
          <a:xfrm rot="1971833">
            <a:off x="10550526" y="4922633"/>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47" name="Oval 930">
            <a:extLst>
              <a:ext uri="{FF2B5EF4-FFF2-40B4-BE49-F238E27FC236}">
                <a16:creationId xmlns:a16="http://schemas.microsoft.com/office/drawing/2014/main" id="{2B787AD0-4937-43AD-A18F-C89661E655D8}"/>
              </a:ext>
            </a:extLst>
          </p:cNvPr>
          <p:cNvSpPr/>
          <p:nvPr/>
        </p:nvSpPr>
        <p:spPr>
          <a:xfrm rot="1971833">
            <a:off x="10952951" y="4911870"/>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48" name="Oval 930">
            <a:extLst>
              <a:ext uri="{FF2B5EF4-FFF2-40B4-BE49-F238E27FC236}">
                <a16:creationId xmlns:a16="http://schemas.microsoft.com/office/drawing/2014/main" id="{2B787AD0-4937-43AD-A18F-C89661E655D8}"/>
              </a:ext>
            </a:extLst>
          </p:cNvPr>
          <p:cNvSpPr/>
          <p:nvPr/>
        </p:nvSpPr>
        <p:spPr>
          <a:xfrm rot="1971833">
            <a:off x="10154994" y="4928397"/>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49" name="Oval 930">
            <a:extLst>
              <a:ext uri="{FF2B5EF4-FFF2-40B4-BE49-F238E27FC236}">
                <a16:creationId xmlns:a16="http://schemas.microsoft.com/office/drawing/2014/main" id="{2B787AD0-4937-43AD-A18F-C89661E655D8}"/>
              </a:ext>
            </a:extLst>
          </p:cNvPr>
          <p:cNvSpPr/>
          <p:nvPr/>
        </p:nvSpPr>
        <p:spPr>
          <a:xfrm rot="1971833">
            <a:off x="11240432" y="5369990"/>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50" name="Oval 930">
            <a:extLst>
              <a:ext uri="{FF2B5EF4-FFF2-40B4-BE49-F238E27FC236}">
                <a16:creationId xmlns:a16="http://schemas.microsoft.com/office/drawing/2014/main" id="{2B787AD0-4937-43AD-A18F-C89661E655D8}"/>
              </a:ext>
            </a:extLst>
          </p:cNvPr>
          <p:cNvSpPr/>
          <p:nvPr/>
        </p:nvSpPr>
        <p:spPr>
          <a:xfrm rot="1971833">
            <a:off x="10455010" y="5355584"/>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51" name="Oval 930">
            <a:extLst>
              <a:ext uri="{FF2B5EF4-FFF2-40B4-BE49-F238E27FC236}">
                <a16:creationId xmlns:a16="http://schemas.microsoft.com/office/drawing/2014/main" id="{2B787AD0-4937-43AD-A18F-C89661E655D8}"/>
              </a:ext>
            </a:extLst>
          </p:cNvPr>
          <p:cNvSpPr/>
          <p:nvPr/>
        </p:nvSpPr>
        <p:spPr>
          <a:xfrm rot="1971833">
            <a:off x="10866606" y="5352676"/>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52" name="Oval 930">
            <a:extLst>
              <a:ext uri="{FF2B5EF4-FFF2-40B4-BE49-F238E27FC236}">
                <a16:creationId xmlns:a16="http://schemas.microsoft.com/office/drawing/2014/main" id="{2B787AD0-4937-43AD-A18F-C89661E655D8}"/>
              </a:ext>
            </a:extLst>
          </p:cNvPr>
          <p:cNvSpPr/>
          <p:nvPr/>
        </p:nvSpPr>
        <p:spPr>
          <a:xfrm rot="1971833">
            <a:off x="10093970" y="5370260"/>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53" name="Oval 930">
            <a:extLst>
              <a:ext uri="{FF2B5EF4-FFF2-40B4-BE49-F238E27FC236}">
                <a16:creationId xmlns:a16="http://schemas.microsoft.com/office/drawing/2014/main" id="{2B787AD0-4937-43AD-A18F-C89661E655D8}"/>
              </a:ext>
            </a:extLst>
          </p:cNvPr>
          <p:cNvSpPr/>
          <p:nvPr/>
        </p:nvSpPr>
        <p:spPr>
          <a:xfrm rot="1971833">
            <a:off x="11089085" y="5708015"/>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54" name="Oval 930">
            <a:extLst>
              <a:ext uri="{FF2B5EF4-FFF2-40B4-BE49-F238E27FC236}">
                <a16:creationId xmlns:a16="http://schemas.microsoft.com/office/drawing/2014/main" id="{2B787AD0-4937-43AD-A18F-C89661E655D8}"/>
              </a:ext>
            </a:extLst>
          </p:cNvPr>
          <p:cNvSpPr/>
          <p:nvPr/>
        </p:nvSpPr>
        <p:spPr>
          <a:xfrm rot="1971833">
            <a:off x="10277808" y="5736422"/>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55" name="Oval 930">
            <a:extLst>
              <a:ext uri="{FF2B5EF4-FFF2-40B4-BE49-F238E27FC236}">
                <a16:creationId xmlns:a16="http://schemas.microsoft.com/office/drawing/2014/main" id="{2B787AD0-4937-43AD-A18F-C89661E655D8}"/>
              </a:ext>
            </a:extLst>
          </p:cNvPr>
          <p:cNvSpPr/>
          <p:nvPr/>
        </p:nvSpPr>
        <p:spPr>
          <a:xfrm rot="1971833">
            <a:off x="10680801" y="5699013"/>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b-NO" dirty="0" smtClean="0"/>
              <a:t>-</a:t>
            </a:r>
            <a:endParaRPr lang="nb-NO" dirty="0"/>
          </a:p>
        </p:txBody>
      </p:sp>
      <p:sp>
        <p:nvSpPr>
          <p:cNvPr id="56" name="Oval 930">
            <a:extLst>
              <a:ext uri="{FF2B5EF4-FFF2-40B4-BE49-F238E27FC236}">
                <a16:creationId xmlns:a16="http://schemas.microsoft.com/office/drawing/2014/main" id="{2B787AD0-4937-43AD-A18F-C89661E655D8}"/>
              </a:ext>
            </a:extLst>
          </p:cNvPr>
          <p:cNvSpPr/>
          <p:nvPr/>
        </p:nvSpPr>
        <p:spPr>
          <a:xfrm rot="1971833">
            <a:off x="9916768" y="5751098"/>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7" name="Oval 930">
            <a:extLst>
              <a:ext uri="{FF2B5EF4-FFF2-40B4-BE49-F238E27FC236}">
                <a16:creationId xmlns:a16="http://schemas.microsoft.com/office/drawing/2014/main" id="{2B787AD0-4937-43AD-A18F-C89661E655D8}"/>
              </a:ext>
            </a:extLst>
          </p:cNvPr>
          <p:cNvSpPr/>
          <p:nvPr/>
        </p:nvSpPr>
        <p:spPr>
          <a:xfrm rot="1971833">
            <a:off x="10865870" y="6055805"/>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8" name="Oval 930">
            <a:extLst>
              <a:ext uri="{FF2B5EF4-FFF2-40B4-BE49-F238E27FC236}">
                <a16:creationId xmlns:a16="http://schemas.microsoft.com/office/drawing/2014/main" id="{2B787AD0-4937-43AD-A18F-C89661E655D8}"/>
              </a:ext>
            </a:extLst>
          </p:cNvPr>
          <p:cNvSpPr/>
          <p:nvPr/>
        </p:nvSpPr>
        <p:spPr>
          <a:xfrm rot="1971833">
            <a:off x="10016631" y="6066934"/>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59" name="Oval 930">
            <a:extLst>
              <a:ext uri="{FF2B5EF4-FFF2-40B4-BE49-F238E27FC236}">
                <a16:creationId xmlns:a16="http://schemas.microsoft.com/office/drawing/2014/main" id="{2B787AD0-4937-43AD-A18F-C89661E655D8}"/>
              </a:ext>
            </a:extLst>
          </p:cNvPr>
          <p:cNvSpPr/>
          <p:nvPr/>
        </p:nvSpPr>
        <p:spPr>
          <a:xfrm rot="1971833">
            <a:off x="10433998" y="6066935"/>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0" name="Oval 930">
            <a:extLst>
              <a:ext uri="{FF2B5EF4-FFF2-40B4-BE49-F238E27FC236}">
                <a16:creationId xmlns:a16="http://schemas.microsoft.com/office/drawing/2014/main" id="{2B787AD0-4937-43AD-A18F-C89661E655D8}"/>
              </a:ext>
            </a:extLst>
          </p:cNvPr>
          <p:cNvSpPr/>
          <p:nvPr/>
        </p:nvSpPr>
        <p:spPr>
          <a:xfrm rot="1971833">
            <a:off x="9604794" y="6055806"/>
            <a:ext cx="358256" cy="358256"/>
          </a:xfrm>
          <a:prstGeom prst="ellipse">
            <a:avLst/>
          </a:prstGeom>
          <a:solidFill>
            <a:schemeClr val="accent2">
              <a:alpha val="70000"/>
            </a:schemeClr>
          </a:solidFill>
          <a:ln>
            <a:noFill/>
          </a:ln>
          <a:scene3d>
            <a:camera prst="orthographicFront"/>
            <a:lightRig rig="threePt" dir="t"/>
          </a:scene3d>
          <a:sp3d>
            <a:bevelT w="254000" h="254000"/>
            <a:bevelB w="254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grpSp>
        <p:nvGrpSpPr>
          <p:cNvPr id="61" name="Group 60"/>
          <p:cNvGrpSpPr/>
          <p:nvPr/>
        </p:nvGrpSpPr>
        <p:grpSpPr>
          <a:xfrm>
            <a:off x="4960858" y="1489649"/>
            <a:ext cx="5117804" cy="2262715"/>
            <a:chOff x="906169" y="27912722"/>
            <a:chExt cx="11306254" cy="4998791"/>
          </a:xfrm>
        </p:grpSpPr>
        <p:pic>
          <p:nvPicPr>
            <p:cNvPr id="62" name="Picture 2" descr="https://www.chemie.uni-konstanz.de/fileadmin/chemie/ag-peter/projects/dev_cg_model.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48250" y="27997918"/>
              <a:ext cx="9564173" cy="4913595"/>
            </a:xfrm>
            <a:prstGeom prst="rect">
              <a:avLst/>
            </a:prstGeom>
            <a:noFill/>
            <a:extLst>
              <a:ext uri="{909E8E84-426E-40DD-AFC4-6F175D3DCCD1}">
                <a14:hiddenFill xmlns:a14="http://schemas.microsoft.com/office/drawing/2010/main">
                  <a:solidFill>
                    <a:srgbClr val="FFFFFF"/>
                  </a:solidFill>
                </a14:hiddenFill>
              </a:ext>
            </a:extLst>
          </p:spPr>
        </p:pic>
        <p:sp>
          <p:nvSpPr>
            <p:cNvPr id="63" name="Rectangle 62"/>
            <p:cNvSpPr/>
            <p:nvPr/>
          </p:nvSpPr>
          <p:spPr>
            <a:xfrm>
              <a:off x="906169" y="28097387"/>
              <a:ext cx="1742080" cy="369332"/>
            </a:xfrm>
            <a:prstGeom prst="rect">
              <a:avLst/>
            </a:prstGeom>
          </p:spPr>
          <p:txBody>
            <a:bodyPr wrap="none">
              <a:spAutoFit/>
            </a:bodyPr>
            <a:lstStyle/>
            <a:p>
              <a:r>
                <a:rPr lang="en-US" b="1" dirty="0"/>
                <a:t>Atomistic model</a:t>
              </a:r>
            </a:p>
          </p:txBody>
        </p:sp>
        <p:sp>
          <p:nvSpPr>
            <p:cNvPr id="64" name="Rectangle 63"/>
            <p:cNvSpPr/>
            <p:nvPr/>
          </p:nvSpPr>
          <p:spPr>
            <a:xfrm>
              <a:off x="7696648" y="27912722"/>
              <a:ext cx="2276713" cy="369332"/>
            </a:xfrm>
            <a:prstGeom prst="rect">
              <a:avLst/>
            </a:prstGeom>
          </p:spPr>
          <p:txBody>
            <a:bodyPr wrap="none">
              <a:spAutoFit/>
            </a:bodyPr>
            <a:lstStyle/>
            <a:p>
              <a:r>
                <a:rPr lang="en-US" b="1" dirty="0"/>
                <a:t>Coarse-grained model</a:t>
              </a:r>
            </a:p>
          </p:txBody>
        </p:sp>
      </p:grpSp>
      <p:sp>
        <p:nvSpPr>
          <p:cNvPr id="65" name="Right Arrow 64"/>
          <p:cNvSpPr/>
          <p:nvPr/>
        </p:nvSpPr>
        <p:spPr>
          <a:xfrm>
            <a:off x="7807719" y="4888621"/>
            <a:ext cx="259667" cy="340157"/>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a:p>
        </p:txBody>
      </p:sp>
      <p:sp>
        <p:nvSpPr>
          <p:cNvPr id="66" name="Rectangle 65"/>
          <p:cNvSpPr/>
          <p:nvPr/>
        </p:nvSpPr>
        <p:spPr>
          <a:xfrm>
            <a:off x="1149615" y="1567925"/>
            <a:ext cx="2382383" cy="369332"/>
          </a:xfrm>
          <a:prstGeom prst="rect">
            <a:avLst/>
          </a:prstGeom>
        </p:spPr>
        <p:txBody>
          <a:bodyPr wrap="none">
            <a:spAutoFit/>
          </a:bodyPr>
          <a:lstStyle/>
          <a:p>
            <a:r>
              <a:rPr lang="nb-NO" b="1" dirty="0" smtClean="0">
                <a:solidFill>
                  <a:srgbClr val="222222"/>
                </a:solidFill>
                <a:latin typeface="Arial" panose="020B0604020202020204" pitchFamily="34" charset="0"/>
              </a:rPr>
              <a:t>Al</a:t>
            </a:r>
            <a:r>
              <a:rPr lang="nb-NO" b="1" baseline="-25000" dirty="0" smtClean="0">
                <a:solidFill>
                  <a:srgbClr val="222222"/>
                </a:solidFill>
                <a:latin typeface="Arial" panose="020B0604020202020204" pitchFamily="34" charset="0"/>
              </a:rPr>
              <a:t>2</a:t>
            </a:r>
            <a:r>
              <a:rPr lang="nb-NO" b="1" dirty="0" smtClean="0">
                <a:solidFill>
                  <a:srgbClr val="222222"/>
                </a:solidFill>
                <a:latin typeface="Arial" panose="020B0604020202020204" pitchFamily="34" charset="0"/>
              </a:rPr>
              <a:t>Si</a:t>
            </a:r>
            <a:r>
              <a:rPr lang="nb-NO" b="1" baseline="-25000" dirty="0" smtClean="0">
                <a:solidFill>
                  <a:srgbClr val="222222"/>
                </a:solidFill>
                <a:latin typeface="Arial" panose="020B0604020202020204" pitchFamily="34" charset="0"/>
              </a:rPr>
              <a:t>2</a:t>
            </a:r>
            <a:r>
              <a:rPr lang="nb-NO" b="1" dirty="0" smtClean="0">
                <a:solidFill>
                  <a:srgbClr val="222222"/>
                </a:solidFill>
                <a:latin typeface="Arial" panose="020B0604020202020204" pitchFamily="34" charset="0"/>
              </a:rPr>
              <a:t>O</a:t>
            </a:r>
            <a:r>
              <a:rPr lang="nb-NO" b="1" baseline="-25000" dirty="0" smtClean="0">
                <a:solidFill>
                  <a:srgbClr val="222222"/>
                </a:solidFill>
                <a:latin typeface="Arial" panose="020B0604020202020204" pitchFamily="34" charset="0"/>
              </a:rPr>
              <a:t>5</a:t>
            </a:r>
            <a:r>
              <a:rPr lang="nb-NO" b="1" dirty="0" smtClean="0">
                <a:solidFill>
                  <a:srgbClr val="222222"/>
                </a:solidFill>
                <a:latin typeface="Arial" panose="020B0604020202020204" pitchFamily="34" charset="0"/>
              </a:rPr>
              <a:t>(OH)</a:t>
            </a:r>
            <a:r>
              <a:rPr lang="nb-NO" b="1" baseline="-25000" dirty="0" smtClean="0">
                <a:solidFill>
                  <a:srgbClr val="222222"/>
                </a:solidFill>
                <a:latin typeface="Arial" panose="020B0604020202020204" pitchFamily="34" charset="0"/>
              </a:rPr>
              <a:t>4</a:t>
            </a:r>
            <a:r>
              <a:rPr lang="nb-NO" b="1" dirty="0" smtClean="0">
                <a:solidFill>
                  <a:srgbClr val="222222"/>
                </a:solidFill>
                <a:latin typeface="Arial" panose="020B0604020202020204" pitchFamily="34" charset="0"/>
              </a:rPr>
              <a:t>•2H</a:t>
            </a:r>
            <a:r>
              <a:rPr lang="nb-NO" b="1" baseline="-25000" dirty="0" smtClean="0">
                <a:solidFill>
                  <a:srgbClr val="222222"/>
                </a:solidFill>
                <a:latin typeface="Arial" panose="020B0604020202020204" pitchFamily="34" charset="0"/>
              </a:rPr>
              <a:t>2</a:t>
            </a:r>
            <a:r>
              <a:rPr lang="nb-NO" b="1" dirty="0" smtClean="0">
                <a:solidFill>
                  <a:srgbClr val="222222"/>
                </a:solidFill>
                <a:latin typeface="Arial" panose="020B0604020202020204" pitchFamily="34" charset="0"/>
              </a:rPr>
              <a:t>O</a:t>
            </a:r>
            <a:endParaRPr lang="nb-NO" b="1" dirty="0"/>
          </a:p>
        </p:txBody>
      </p:sp>
      <p:sp>
        <p:nvSpPr>
          <p:cNvPr id="3" name="Rectangle 2"/>
          <p:cNvSpPr/>
          <p:nvPr/>
        </p:nvSpPr>
        <p:spPr>
          <a:xfrm rot="16200000">
            <a:off x="9343725" y="2309780"/>
            <a:ext cx="2539157" cy="507831"/>
          </a:xfrm>
          <a:prstGeom prst="rect">
            <a:avLst/>
          </a:prstGeom>
        </p:spPr>
        <p:txBody>
          <a:bodyPr vert="horz" wrap="square">
            <a:spAutoFit/>
          </a:bodyPr>
          <a:lstStyle/>
          <a:p>
            <a:r>
              <a:rPr lang="en-US" sz="900" dirty="0">
                <a:solidFill>
                  <a:schemeClr val="bg1">
                    <a:lumMod val="50000"/>
                  </a:schemeClr>
                </a:solidFill>
              </a:rPr>
              <a:t>https://www.chemie.uni-konstanz.de/ag-peter/research/research-projects/material-science-related-topics/biomineralization</a:t>
            </a:r>
            <a:endParaRPr lang="nb-NO" sz="900" dirty="0">
              <a:solidFill>
                <a:schemeClr val="bg1">
                  <a:lumMod val="50000"/>
                </a:schemeClr>
              </a:solidFill>
            </a:endParaRPr>
          </a:p>
        </p:txBody>
      </p:sp>
      <p:sp>
        <p:nvSpPr>
          <p:cNvPr id="67" name="Rectangle 66"/>
          <p:cNvSpPr/>
          <p:nvPr/>
        </p:nvSpPr>
        <p:spPr>
          <a:xfrm>
            <a:off x="4740956" y="6450036"/>
            <a:ext cx="2539157" cy="507831"/>
          </a:xfrm>
          <a:prstGeom prst="rect">
            <a:avLst/>
          </a:prstGeom>
        </p:spPr>
        <p:txBody>
          <a:bodyPr vert="horz" wrap="square">
            <a:spAutoFit/>
          </a:bodyPr>
          <a:lstStyle/>
          <a:p>
            <a:pPr lvl="0">
              <a:defRPr/>
            </a:pPr>
            <a:r>
              <a:rPr lang="en-US" sz="900" dirty="0">
                <a:solidFill>
                  <a:schemeClr val="bg1">
                    <a:lumMod val="50000"/>
                  </a:schemeClr>
                </a:solidFill>
              </a:rPr>
              <a:t>https://www.sciencedirect.com/science/article/pii/S1387181115004904, </a:t>
            </a:r>
            <a:r>
              <a:rPr lang="en-US" sz="900" dirty="0" err="1">
                <a:solidFill>
                  <a:schemeClr val="bg1">
                    <a:lumMod val="50000"/>
                  </a:schemeClr>
                </a:solidFill>
              </a:rPr>
              <a:t>sep</a:t>
            </a:r>
            <a:r>
              <a:rPr lang="en-US" sz="900" dirty="0">
                <a:solidFill>
                  <a:schemeClr val="bg1">
                    <a:lumMod val="50000"/>
                  </a:schemeClr>
                </a:solidFill>
              </a:rPr>
              <a:t> </a:t>
            </a:r>
            <a:r>
              <a:rPr lang="en-US" sz="900" dirty="0" smtClean="0">
                <a:solidFill>
                  <a:schemeClr val="bg1">
                    <a:lumMod val="50000"/>
                  </a:schemeClr>
                </a:solidFill>
              </a:rPr>
              <a:t>2018</a:t>
            </a:r>
          </a:p>
          <a:p>
            <a:pPr lvl="0">
              <a:defRPr/>
            </a:pPr>
            <a:endParaRPr lang="en-US" sz="900" dirty="0">
              <a:solidFill>
                <a:schemeClr val="bg1">
                  <a:lumMod val="50000"/>
                </a:schemeClr>
              </a:solidFill>
            </a:endParaRPr>
          </a:p>
        </p:txBody>
      </p:sp>
      <p:sp>
        <p:nvSpPr>
          <p:cNvPr id="13" name="Rectangle 12"/>
          <p:cNvSpPr/>
          <p:nvPr/>
        </p:nvSpPr>
        <p:spPr>
          <a:xfrm>
            <a:off x="489373" y="6134807"/>
            <a:ext cx="2420689" cy="507831"/>
          </a:xfrm>
          <a:prstGeom prst="rect">
            <a:avLst/>
          </a:prstGeom>
        </p:spPr>
        <p:txBody>
          <a:bodyPr wrap="square">
            <a:spAutoFit/>
          </a:bodyPr>
          <a:lstStyle/>
          <a:p>
            <a:pPr lvl="0">
              <a:defRPr/>
            </a:pPr>
            <a:r>
              <a:rPr lang="en-US" sz="900" dirty="0">
                <a:solidFill>
                  <a:schemeClr val="bg1">
                    <a:lumMod val="50000"/>
                  </a:schemeClr>
                </a:solidFill>
              </a:rPr>
              <a:t>https://www.eng.ed.ac.uk/about/news/20160105/flagship-research-programme-awarded-epsrc-grant, </a:t>
            </a:r>
            <a:r>
              <a:rPr lang="en-US" sz="900" dirty="0" err="1">
                <a:solidFill>
                  <a:schemeClr val="bg1">
                    <a:lumMod val="50000"/>
                  </a:schemeClr>
                </a:solidFill>
              </a:rPr>
              <a:t>sep</a:t>
            </a:r>
            <a:r>
              <a:rPr lang="en-US" sz="900" dirty="0">
                <a:solidFill>
                  <a:schemeClr val="bg1">
                    <a:lumMod val="50000"/>
                  </a:schemeClr>
                </a:solidFill>
              </a:rPr>
              <a:t> 2018</a:t>
            </a:r>
            <a:endParaRPr lang="en-US" sz="900" dirty="0">
              <a:solidFill>
                <a:schemeClr val="bg1">
                  <a:lumMod val="50000"/>
                </a:schemeClr>
              </a:solidFill>
            </a:endParaRPr>
          </a:p>
        </p:txBody>
      </p:sp>
    </p:spTree>
    <p:extLst>
      <p:ext uri="{BB962C8B-B14F-4D97-AF65-F5344CB8AC3E}">
        <p14:creationId xmlns:p14="http://schemas.microsoft.com/office/powerpoint/2010/main" val="16702292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69DA-2220-41B0-B81C-E3E7F4AC9A67}"/>
              </a:ext>
            </a:extLst>
          </p:cNvPr>
          <p:cNvSpPr>
            <a:spLocks noGrp="1"/>
          </p:cNvSpPr>
          <p:nvPr>
            <p:ph type="title"/>
          </p:nvPr>
        </p:nvSpPr>
        <p:spPr>
          <a:xfrm>
            <a:off x="838200" y="2559685"/>
            <a:ext cx="10515600" cy="1325563"/>
          </a:xfrm>
        </p:spPr>
        <p:txBody>
          <a:bodyPr>
            <a:normAutofit/>
          </a:bodyPr>
          <a:lstStyle/>
          <a:p>
            <a:pPr algn="ctr"/>
            <a:r>
              <a:rPr lang="en-US" dirty="0"/>
              <a:t>Halloysite Nanotube</a:t>
            </a:r>
            <a:br>
              <a:rPr lang="en-US" dirty="0"/>
            </a:br>
            <a:r>
              <a:rPr lang="en-US" sz="2200" dirty="0" smtClean="0"/>
              <a:t>Simulation with different </a:t>
            </a:r>
            <a:r>
              <a:rPr lang="en-US" sz="2200" dirty="0"/>
              <a:t>thickness and number of particles</a:t>
            </a:r>
          </a:p>
        </p:txBody>
      </p:sp>
    </p:spTree>
    <p:extLst>
      <p:ext uri="{BB962C8B-B14F-4D97-AF65-F5344CB8AC3E}">
        <p14:creationId xmlns:p14="http://schemas.microsoft.com/office/powerpoint/2010/main" val="352743067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1459</Words>
  <Application>Microsoft Office PowerPoint</Application>
  <PresentationFormat>Widescreen</PresentationFormat>
  <Paragraphs>712</Paragraphs>
  <Slides>23</Slides>
  <Notes>4</Notes>
  <HiddenSlides>9</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31" baseType="lpstr">
      <vt:lpstr>맑은 고딕</vt:lpstr>
      <vt:lpstr>Arial</vt:lpstr>
      <vt:lpstr>Calibri</vt:lpstr>
      <vt:lpstr>Calibri Light</vt:lpstr>
      <vt:lpstr>Cambria Math</vt:lpstr>
      <vt:lpstr>Wingdings</vt:lpstr>
      <vt:lpstr>Office Theme</vt:lpstr>
      <vt:lpstr>Acrobat Document</vt:lpstr>
      <vt:lpstr>Monte Carlo simulation of  coarse-grained model for  Halloysite Nanotube</vt:lpstr>
      <vt:lpstr>Monte Carlo simulation of  coarse-grained model  Understanding molecules behaviour</vt:lpstr>
      <vt:lpstr>Monte Carlo simulation of coarse-grained model</vt:lpstr>
      <vt:lpstr>Halloysite</vt:lpstr>
      <vt:lpstr>Halloysite Nanotube Halloysite Nanotube structure and modelling system</vt:lpstr>
      <vt:lpstr>Halloysite structure and property</vt:lpstr>
      <vt:lpstr>Halloysite structure and property</vt:lpstr>
      <vt:lpstr>System Coarse-grained model for Halloysite</vt:lpstr>
      <vt:lpstr>Halloysite Nanotube Simulation with different thickness and number of particles</vt:lpstr>
      <vt:lpstr>Modelling Modelling halloysite structure</vt:lpstr>
      <vt:lpstr>Modelling parameter before equilibrium, modified</vt:lpstr>
      <vt:lpstr>Modelling parameter for simulation</vt:lpstr>
      <vt:lpstr>Modelling parameter for simulation</vt:lpstr>
      <vt:lpstr>Modelling parameter for simulation</vt:lpstr>
      <vt:lpstr>Modelling parameter for simulation</vt:lpstr>
      <vt:lpstr>Result titration curve with pH</vt:lpstr>
      <vt:lpstr>Result titration curve with increasing pH, Al only &amp; Si Only separately</vt:lpstr>
      <vt:lpstr>Result titration curve with increasing pH, same # of atoms </vt:lpstr>
      <vt:lpstr>Result titration curve with increasing pH, same surface charge(σ_in=σ_out)</vt:lpstr>
      <vt:lpstr>Conclusion and future work</vt:lpstr>
      <vt:lpstr>Halloysite Nanotube quenched polymer with charge </vt:lpstr>
      <vt:lpstr>Modelling with quenched polymer, parameter after equilibrium</vt:lpstr>
      <vt:lpstr>Reference titration curve with increasing pH, same # of atoms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Hyejeong Cheon</dc:creator>
  <cp:lastModifiedBy>Hyejeong Cheon</cp:lastModifiedBy>
  <cp:revision>78</cp:revision>
  <dcterms:created xsi:type="dcterms:W3CDTF">2018-08-04T18:43:54Z</dcterms:created>
  <dcterms:modified xsi:type="dcterms:W3CDTF">2018-09-14T07:40:34Z</dcterms:modified>
</cp:coreProperties>
</file>

<file path=docProps/thumbnail.jpeg>
</file>